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swald Bold" charset="1" panose="00000800000000000000"/>
      <p:regular r:id="rId16"/>
    </p:embeddedFont>
    <p:embeddedFont>
      <p:font typeface="Aileron" charset="1" panose="00000500000000000000"/>
      <p:regular r:id="rId17"/>
    </p:embeddedFont>
    <p:embeddedFont>
      <p:font typeface="Aileron Bold" charset="1" panose="00000800000000000000"/>
      <p:regular r:id="rId18"/>
    </p:embeddedFont>
    <p:embeddedFont>
      <p:font typeface="Aileron Ultra-Bold"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80719"/>
            <a:ext cx="11939102" cy="4413525"/>
            <a:chOff x="0" y="0"/>
            <a:chExt cx="3144455" cy="1162410"/>
          </a:xfrm>
        </p:grpSpPr>
        <p:sp>
          <p:nvSpPr>
            <p:cNvPr name="Freeform 3" id="3"/>
            <p:cNvSpPr/>
            <p:nvPr/>
          </p:nvSpPr>
          <p:spPr>
            <a:xfrm flipH="false" flipV="false" rot="0">
              <a:off x="0" y="0"/>
              <a:ext cx="3144455" cy="1162410"/>
            </a:xfrm>
            <a:custGeom>
              <a:avLst/>
              <a:gdLst/>
              <a:ahLst/>
              <a:cxnLst/>
              <a:rect r="r" b="b" t="t" l="l"/>
              <a:pathLst>
                <a:path h="1162410" w="3144455">
                  <a:moveTo>
                    <a:pt x="0" y="0"/>
                  </a:moveTo>
                  <a:lnTo>
                    <a:pt x="3144455" y="0"/>
                  </a:lnTo>
                  <a:lnTo>
                    <a:pt x="3144455" y="1162410"/>
                  </a:lnTo>
                  <a:lnTo>
                    <a:pt x="0" y="1162410"/>
                  </a:lnTo>
                  <a:close/>
                </a:path>
              </a:pathLst>
            </a:custGeom>
            <a:gradFill rotWithShape="true">
              <a:gsLst>
                <a:gs pos="0">
                  <a:srgbClr val="00305D">
                    <a:alpha val="100000"/>
                  </a:srgbClr>
                </a:gs>
                <a:gs pos="100000">
                  <a:srgbClr val="0065C4">
                    <a:alpha val="100000"/>
                  </a:srgbClr>
                </a:gs>
              </a:gsLst>
              <a:lin ang="0"/>
            </a:gradFill>
          </p:spPr>
        </p:sp>
        <p:sp>
          <p:nvSpPr>
            <p:cNvPr name="TextBox 4" id="4"/>
            <p:cNvSpPr txBox="true"/>
            <p:nvPr/>
          </p:nvSpPr>
          <p:spPr>
            <a:xfrm>
              <a:off x="0" y="-38100"/>
              <a:ext cx="3144455" cy="12005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89862" y="8585112"/>
            <a:ext cx="11899698" cy="520130"/>
            <a:chOff x="0" y="0"/>
            <a:chExt cx="13946630" cy="609600"/>
          </a:xfrm>
        </p:grpSpPr>
        <p:sp>
          <p:nvSpPr>
            <p:cNvPr name="Freeform 6" id="6"/>
            <p:cNvSpPr/>
            <p:nvPr/>
          </p:nvSpPr>
          <p:spPr>
            <a:xfrm flipH="false" flipV="false" rot="0">
              <a:off x="0" y="0"/>
              <a:ext cx="13946629" cy="609600"/>
            </a:xfrm>
            <a:custGeom>
              <a:avLst/>
              <a:gdLst/>
              <a:ahLst/>
              <a:cxnLst/>
              <a:rect r="r" b="b" t="t" l="l"/>
              <a:pathLst>
                <a:path h="609600" w="13946629">
                  <a:moveTo>
                    <a:pt x="203200" y="0"/>
                  </a:moveTo>
                  <a:lnTo>
                    <a:pt x="13946629" y="0"/>
                  </a:lnTo>
                  <a:lnTo>
                    <a:pt x="13743429" y="609600"/>
                  </a:lnTo>
                  <a:lnTo>
                    <a:pt x="0" y="609600"/>
                  </a:lnTo>
                  <a:lnTo>
                    <a:pt x="203200" y="0"/>
                  </a:lnTo>
                  <a:close/>
                </a:path>
              </a:pathLst>
            </a:custGeom>
            <a:gradFill rotWithShape="true">
              <a:gsLst>
                <a:gs pos="0">
                  <a:srgbClr val="00305D">
                    <a:alpha val="100000"/>
                  </a:srgbClr>
                </a:gs>
                <a:gs pos="100000">
                  <a:srgbClr val="0065C4">
                    <a:alpha val="100000"/>
                  </a:srgbClr>
                </a:gs>
              </a:gsLst>
              <a:lin ang="0"/>
            </a:gradFill>
          </p:spPr>
        </p:sp>
        <p:sp>
          <p:nvSpPr>
            <p:cNvPr name="TextBox 7" id="7"/>
            <p:cNvSpPr txBox="true"/>
            <p:nvPr/>
          </p:nvSpPr>
          <p:spPr>
            <a:xfrm>
              <a:off x="101600" y="-38100"/>
              <a:ext cx="13743430" cy="6477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0">
            <a:off x="10269059" y="-2647978"/>
            <a:ext cx="6241002" cy="6100579"/>
          </a:xfrm>
          <a:custGeom>
            <a:avLst/>
            <a:gdLst/>
            <a:ahLst/>
            <a:cxnLst/>
            <a:rect r="r" b="b" t="t" l="l"/>
            <a:pathLst>
              <a:path h="6100579" w="6241002">
                <a:moveTo>
                  <a:pt x="6241002" y="6100579"/>
                </a:moveTo>
                <a:lnTo>
                  <a:pt x="0" y="6100579"/>
                </a:lnTo>
                <a:lnTo>
                  <a:pt x="0" y="0"/>
                </a:lnTo>
                <a:lnTo>
                  <a:pt x="6241002" y="0"/>
                </a:lnTo>
                <a:lnTo>
                  <a:pt x="6241002" y="610057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27710" y="7578252"/>
            <a:ext cx="6241002" cy="6100579"/>
          </a:xfrm>
          <a:custGeom>
            <a:avLst/>
            <a:gdLst/>
            <a:ahLst/>
            <a:cxnLst/>
            <a:rect r="r" b="b" t="t" l="l"/>
            <a:pathLst>
              <a:path h="6100579" w="6241002">
                <a:moveTo>
                  <a:pt x="0" y="0"/>
                </a:moveTo>
                <a:lnTo>
                  <a:pt x="6241002" y="0"/>
                </a:lnTo>
                <a:lnTo>
                  <a:pt x="6241002" y="6100579"/>
                </a:lnTo>
                <a:lnTo>
                  <a:pt x="0" y="6100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195289" y="1028700"/>
            <a:ext cx="8233419" cy="8229600"/>
          </a:xfrm>
          <a:custGeom>
            <a:avLst/>
            <a:gdLst/>
            <a:ahLst/>
            <a:cxnLst/>
            <a:rect r="r" b="b" t="t" l="l"/>
            <a:pathLst>
              <a:path h="8229600" w="8233419">
                <a:moveTo>
                  <a:pt x="0" y="0"/>
                </a:moveTo>
                <a:lnTo>
                  <a:pt x="8233419" y="0"/>
                </a:lnTo>
                <a:lnTo>
                  <a:pt x="8233419" y="8229600"/>
                </a:lnTo>
                <a:lnTo>
                  <a:pt x="0" y="8229600"/>
                </a:lnTo>
                <a:lnTo>
                  <a:pt x="0" y="0"/>
                </a:lnTo>
                <a:close/>
              </a:path>
            </a:pathLst>
          </a:custGeom>
          <a:blipFill>
            <a:blip r:embed="rId4"/>
            <a:stretch>
              <a:fillRect l="0" t="0" r="0" b="0"/>
            </a:stretch>
          </a:blipFill>
        </p:spPr>
      </p:sp>
      <p:grpSp>
        <p:nvGrpSpPr>
          <p:cNvPr name="Group 11" id="11"/>
          <p:cNvGrpSpPr/>
          <p:nvPr/>
        </p:nvGrpSpPr>
        <p:grpSpPr>
          <a:xfrm rot="0">
            <a:off x="9350257" y="1181758"/>
            <a:ext cx="7923483" cy="792348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627183" y="1458684"/>
            <a:ext cx="7369631" cy="73696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16" id="16"/>
          <p:cNvGrpSpPr/>
          <p:nvPr/>
        </p:nvGrpSpPr>
        <p:grpSpPr>
          <a:xfrm rot="0">
            <a:off x="-517087" y="7157422"/>
            <a:ext cx="7862127" cy="936911"/>
            <a:chOff x="0" y="0"/>
            <a:chExt cx="5115486" cy="609600"/>
          </a:xfrm>
        </p:grpSpPr>
        <p:sp>
          <p:nvSpPr>
            <p:cNvPr name="Freeform 17" id="17"/>
            <p:cNvSpPr/>
            <p:nvPr/>
          </p:nvSpPr>
          <p:spPr>
            <a:xfrm flipH="false" flipV="false" rot="0">
              <a:off x="0" y="0"/>
              <a:ext cx="5115485" cy="609600"/>
            </a:xfrm>
            <a:custGeom>
              <a:avLst/>
              <a:gdLst/>
              <a:ahLst/>
              <a:cxnLst/>
              <a:rect r="r" b="b" t="t" l="l"/>
              <a:pathLst>
                <a:path h="609600" w="5115485">
                  <a:moveTo>
                    <a:pt x="4912285" y="0"/>
                  </a:moveTo>
                  <a:lnTo>
                    <a:pt x="0" y="0"/>
                  </a:lnTo>
                  <a:lnTo>
                    <a:pt x="203200" y="609600"/>
                  </a:lnTo>
                  <a:lnTo>
                    <a:pt x="5115485" y="609600"/>
                  </a:lnTo>
                  <a:lnTo>
                    <a:pt x="4912285" y="0"/>
                  </a:lnTo>
                  <a:close/>
                </a:path>
              </a:pathLst>
            </a:custGeom>
            <a:gradFill rotWithShape="true">
              <a:gsLst>
                <a:gs pos="0">
                  <a:srgbClr val="00305D">
                    <a:alpha val="100000"/>
                  </a:srgbClr>
                </a:gs>
                <a:gs pos="100000">
                  <a:srgbClr val="0065C4">
                    <a:alpha val="100000"/>
                  </a:srgbClr>
                </a:gs>
              </a:gsLst>
              <a:lin ang="0"/>
            </a:gradFill>
          </p:spPr>
        </p:sp>
        <p:sp>
          <p:nvSpPr>
            <p:cNvPr name="TextBox 18" id="18"/>
            <p:cNvSpPr txBox="true"/>
            <p:nvPr/>
          </p:nvSpPr>
          <p:spPr>
            <a:xfrm>
              <a:off x="101600" y="-38100"/>
              <a:ext cx="4912286" cy="6477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209879" y="7157422"/>
            <a:ext cx="705325" cy="936911"/>
            <a:chOff x="0" y="0"/>
            <a:chExt cx="458919" cy="609600"/>
          </a:xfrm>
        </p:grpSpPr>
        <p:sp>
          <p:nvSpPr>
            <p:cNvPr name="Freeform 20" id="20"/>
            <p:cNvSpPr/>
            <p:nvPr/>
          </p:nvSpPr>
          <p:spPr>
            <a:xfrm flipH="false" flipV="false" rot="0">
              <a:off x="0" y="0"/>
              <a:ext cx="458919" cy="609600"/>
            </a:xfrm>
            <a:custGeom>
              <a:avLst/>
              <a:gdLst/>
              <a:ahLst/>
              <a:cxnLst/>
              <a:rect r="r" b="b" t="t" l="l"/>
              <a:pathLst>
                <a:path h="609600" w="458919">
                  <a:moveTo>
                    <a:pt x="255719" y="0"/>
                  </a:moveTo>
                  <a:lnTo>
                    <a:pt x="0" y="0"/>
                  </a:lnTo>
                  <a:lnTo>
                    <a:pt x="203200" y="609600"/>
                  </a:lnTo>
                  <a:lnTo>
                    <a:pt x="458919" y="609600"/>
                  </a:lnTo>
                  <a:lnTo>
                    <a:pt x="255719" y="0"/>
                  </a:lnTo>
                  <a:close/>
                </a:path>
              </a:pathLst>
            </a:custGeom>
            <a:gradFill rotWithShape="true">
              <a:gsLst>
                <a:gs pos="0">
                  <a:srgbClr val="00305D">
                    <a:alpha val="100000"/>
                  </a:srgbClr>
                </a:gs>
                <a:gs pos="100000">
                  <a:srgbClr val="0065C4">
                    <a:alpha val="100000"/>
                  </a:srgbClr>
                </a:gs>
              </a:gsLst>
              <a:lin ang="0"/>
            </a:gradFill>
          </p:spPr>
        </p:sp>
        <p:sp>
          <p:nvSpPr>
            <p:cNvPr name="TextBox 21" id="21"/>
            <p:cNvSpPr txBox="true"/>
            <p:nvPr/>
          </p:nvSpPr>
          <p:spPr>
            <a:xfrm>
              <a:off x="101600" y="-38100"/>
              <a:ext cx="255719"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7782341" y="7157422"/>
            <a:ext cx="705325" cy="936911"/>
            <a:chOff x="0" y="0"/>
            <a:chExt cx="458919" cy="609600"/>
          </a:xfrm>
        </p:grpSpPr>
        <p:sp>
          <p:nvSpPr>
            <p:cNvPr name="Freeform 23" id="23"/>
            <p:cNvSpPr/>
            <p:nvPr/>
          </p:nvSpPr>
          <p:spPr>
            <a:xfrm flipH="false" flipV="false" rot="0">
              <a:off x="0" y="0"/>
              <a:ext cx="458919" cy="609600"/>
            </a:xfrm>
            <a:custGeom>
              <a:avLst/>
              <a:gdLst/>
              <a:ahLst/>
              <a:cxnLst/>
              <a:rect r="r" b="b" t="t" l="l"/>
              <a:pathLst>
                <a:path h="609600" w="458919">
                  <a:moveTo>
                    <a:pt x="255719" y="0"/>
                  </a:moveTo>
                  <a:lnTo>
                    <a:pt x="0" y="0"/>
                  </a:lnTo>
                  <a:lnTo>
                    <a:pt x="203200" y="609600"/>
                  </a:lnTo>
                  <a:lnTo>
                    <a:pt x="458919" y="609600"/>
                  </a:lnTo>
                  <a:lnTo>
                    <a:pt x="255719" y="0"/>
                  </a:lnTo>
                  <a:close/>
                </a:path>
              </a:pathLst>
            </a:custGeom>
            <a:gradFill rotWithShape="true">
              <a:gsLst>
                <a:gs pos="0">
                  <a:srgbClr val="00305D">
                    <a:alpha val="100000"/>
                  </a:srgbClr>
                </a:gs>
                <a:gs pos="100000">
                  <a:srgbClr val="0065C4">
                    <a:alpha val="100000"/>
                  </a:srgbClr>
                </a:gs>
              </a:gsLst>
              <a:lin ang="0"/>
            </a:gradFill>
          </p:spPr>
        </p:sp>
        <p:sp>
          <p:nvSpPr>
            <p:cNvPr name="TextBox 24" id="24"/>
            <p:cNvSpPr txBox="true"/>
            <p:nvPr/>
          </p:nvSpPr>
          <p:spPr>
            <a:xfrm>
              <a:off x="101600" y="-38100"/>
              <a:ext cx="255719" cy="647700"/>
            </a:xfrm>
            <a:prstGeom prst="rect">
              <a:avLst/>
            </a:prstGeom>
          </p:spPr>
          <p:txBody>
            <a:bodyPr anchor="ctr" rtlCol="false" tIns="50800" lIns="50800" bIns="50800" rIns="50800"/>
            <a:lstStyle/>
            <a:p>
              <a:pPr algn="ctr">
                <a:lnSpc>
                  <a:spcPts val="2659"/>
                </a:lnSpc>
              </a:pPr>
            </a:p>
          </p:txBody>
        </p:sp>
      </p:grpSp>
      <p:sp>
        <p:nvSpPr>
          <p:cNvPr name="AutoShape 25" id="25"/>
          <p:cNvSpPr/>
          <p:nvPr/>
        </p:nvSpPr>
        <p:spPr>
          <a:xfrm>
            <a:off x="1028700" y="5257346"/>
            <a:ext cx="3051152" cy="0"/>
          </a:xfrm>
          <a:prstGeom prst="line">
            <a:avLst/>
          </a:prstGeom>
          <a:ln cap="flat" w="57150">
            <a:solidFill>
              <a:srgbClr val="FFFFFF"/>
            </a:solidFill>
            <a:prstDash val="solid"/>
            <a:headEnd type="none" len="sm" w="sm"/>
            <a:tailEnd type="none" len="sm" w="sm"/>
          </a:ln>
        </p:spPr>
      </p:sp>
      <p:sp>
        <p:nvSpPr>
          <p:cNvPr name="TextBox 26" id="26"/>
          <p:cNvSpPr txBox="true"/>
          <p:nvPr/>
        </p:nvSpPr>
        <p:spPr>
          <a:xfrm rot="0">
            <a:off x="1028700" y="2669088"/>
            <a:ext cx="8598483" cy="1405102"/>
          </a:xfrm>
          <a:prstGeom prst="rect">
            <a:avLst/>
          </a:prstGeom>
        </p:spPr>
        <p:txBody>
          <a:bodyPr anchor="t" rtlCol="false" tIns="0" lIns="0" bIns="0" rIns="0">
            <a:spAutoFit/>
          </a:bodyPr>
          <a:lstStyle/>
          <a:p>
            <a:pPr algn="l">
              <a:lnSpc>
                <a:spcPts val="11477"/>
              </a:lnSpc>
            </a:pPr>
            <a:r>
              <a:rPr lang="en-US" sz="8198" b="true">
                <a:solidFill>
                  <a:srgbClr val="FFFFFF"/>
                </a:solidFill>
                <a:latin typeface="Oswald Bold"/>
                <a:ea typeface="Oswald Bold"/>
                <a:cs typeface="Oswald Bold"/>
                <a:sym typeface="Oswald Bold"/>
              </a:rPr>
              <a:t>STUDI KASUS </a:t>
            </a:r>
          </a:p>
        </p:txBody>
      </p:sp>
      <p:sp>
        <p:nvSpPr>
          <p:cNvPr name="TextBox 27" id="27"/>
          <p:cNvSpPr txBox="true"/>
          <p:nvPr/>
        </p:nvSpPr>
        <p:spPr>
          <a:xfrm rot="0">
            <a:off x="1028700" y="3768826"/>
            <a:ext cx="7458966" cy="1405102"/>
          </a:xfrm>
          <a:prstGeom prst="rect">
            <a:avLst/>
          </a:prstGeom>
        </p:spPr>
        <p:txBody>
          <a:bodyPr anchor="t" rtlCol="false" tIns="0" lIns="0" bIns="0" rIns="0">
            <a:spAutoFit/>
          </a:bodyPr>
          <a:lstStyle/>
          <a:p>
            <a:pPr algn="l">
              <a:lnSpc>
                <a:spcPts val="11477"/>
              </a:lnSpc>
            </a:pPr>
            <a:r>
              <a:rPr lang="en-US" sz="8198" b="true">
                <a:solidFill>
                  <a:srgbClr val="C8F5FF"/>
                </a:solidFill>
                <a:latin typeface="Oswald Bold"/>
                <a:ea typeface="Oswald Bold"/>
                <a:cs typeface="Oswald Bold"/>
                <a:sym typeface="Oswald Bold"/>
              </a:rPr>
              <a:t>KEWIRAUSAHAAN</a:t>
            </a:r>
          </a:p>
        </p:txBody>
      </p:sp>
      <p:sp>
        <p:nvSpPr>
          <p:cNvPr name="TextBox 28" id="28"/>
          <p:cNvSpPr txBox="true"/>
          <p:nvPr/>
        </p:nvSpPr>
        <p:spPr>
          <a:xfrm rot="0">
            <a:off x="1028700" y="5615692"/>
            <a:ext cx="8239885" cy="528258"/>
          </a:xfrm>
          <a:prstGeom prst="rect">
            <a:avLst/>
          </a:prstGeom>
        </p:spPr>
        <p:txBody>
          <a:bodyPr anchor="t" rtlCol="false" tIns="0" lIns="0" bIns="0" rIns="0">
            <a:spAutoFit/>
          </a:bodyPr>
          <a:lstStyle/>
          <a:p>
            <a:pPr algn="l">
              <a:lnSpc>
                <a:spcPts val="4158"/>
              </a:lnSpc>
            </a:pPr>
            <a:r>
              <a:rPr lang="en-US" sz="3465" spc="-103">
                <a:solidFill>
                  <a:srgbClr val="FFFFFF"/>
                </a:solidFill>
                <a:latin typeface="Aileron"/>
                <a:ea typeface="Aileron"/>
                <a:cs typeface="Aileron"/>
                <a:sym typeface="Aileron"/>
              </a:rPr>
              <a:t>Hasil analisis studi kasus kewirausahaan</a:t>
            </a:r>
          </a:p>
        </p:txBody>
      </p:sp>
      <p:sp>
        <p:nvSpPr>
          <p:cNvPr name="TextBox 29" id="29"/>
          <p:cNvSpPr txBox="true"/>
          <p:nvPr/>
        </p:nvSpPr>
        <p:spPr>
          <a:xfrm rot="0">
            <a:off x="1028700" y="7363939"/>
            <a:ext cx="3051152" cy="523875"/>
          </a:xfrm>
          <a:prstGeom prst="rect">
            <a:avLst/>
          </a:prstGeom>
        </p:spPr>
        <p:txBody>
          <a:bodyPr anchor="t" rtlCol="false" tIns="0" lIns="0" bIns="0" rIns="0">
            <a:spAutoFit/>
          </a:bodyPr>
          <a:lstStyle/>
          <a:p>
            <a:pPr algn="l">
              <a:lnSpc>
                <a:spcPts val="4199"/>
              </a:lnSpc>
            </a:pPr>
            <a:r>
              <a:rPr lang="en-US" sz="3499" spc="-104">
                <a:solidFill>
                  <a:srgbClr val="FFFFFF"/>
                </a:solidFill>
                <a:latin typeface="Aileron"/>
                <a:ea typeface="Aileron"/>
                <a:cs typeface="Aileron"/>
                <a:sym typeface="Aileron"/>
              </a:rPr>
              <a:t>Presented By</a:t>
            </a:r>
          </a:p>
        </p:txBody>
      </p:sp>
      <p:sp>
        <p:nvSpPr>
          <p:cNvPr name="TextBox 30" id="30"/>
          <p:cNvSpPr txBox="true"/>
          <p:nvPr/>
        </p:nvSpPr>
        <p:spPr>
          <a:xfrm rot="0">
            <a:off x="3623066" y="7349652"/>
            <a:ext cx="3721974" cy="542925"/>
          </a:xfrm>
          <a:prstGeom prst="rect">
            <a:avLst/>
          </a:prstGeom>
        </p:spPr>
        <p:txBody>
          <a:bodyPr anchor="t" rtlCol="false" tIns="0" lIns="0" bIns="0" rIns="0">
            <a:spAutoFit/>
          </a:bodyPr>
          <a:lstStyle/>
          <a:p>
            <a:pPr algn="l">
              <a:lnSpc>
                <a:spcPts val="4200"/>
              </a:lnSpc>
            </a:pPr>
            <a:r>
              <a:rPr lang="en-US" b="true" sz="3500" spc="-105">
                <a:solidFill>
                  <a:srgbClr val="FFFFFF"/>
                </a:solidFill>
                <a:latin typeface="Aileron Bold"/>
                <a:ea typeface="Aileron Bold"/>
                <a:cs typeface="Aileron Bold"/>
                <a:sym typeface="Aileron Bold"/>
              </a:rPr>
              <a:t>Kelompok 1</a:t>
            </a:r>
          </a:p>
        </p:txBody>
      </p:sp>
      <p:sp>
        <p:nvSpPr>
          <p:cNvPr name="TextBox 31" id="31"/>
          <p:cNvSpPr txBox="true"/>
          <p:nvPr/>
        </p:nvSpPr>
        <p:spPr>
          <a:xfrm rot="0">
            <a:off x="1028700" y="915759"/>
            <a:ext cx="5930336" cy="542925"/>
          </a:xfrm>
          <a:prstGeom prst="rect">
            <a:avLst/>
          </a:prstGeom>
        </p:spPr>
        <p:txBody>
          <a:bodyPr anchor="t" rtlCol="false" tIns="0" lIns="0" bIns="0" rIns="0">
            <a:spAutoFit/>
          </a:bodyPr>
          <a:lstStyle/>
          <a:p>
            <a:pPr algn="l">
              <a:lnSpc>
                <a:spcPts val="4200"/>
              </a:lnSpc>
            </a:pPr>
            <a:r>
              <a:rPr lang="en-US" b="true" sz="3500" spc="-105">
                <a:solidFill>
                  <a:srgbClr val="000000"/>
                </a:solidFill>
                <a:latin typeface="Aileron Bold"/>
                <a:ea typeface="Aileron Bold"/>
                <a:cs typeface="Aileron Bold"/>
                <a:sym typeface="Aileron Bold"/>
              </a:rPr>
              <a:t>VINZENT GABRIEL P.P (33)</a:t>
            </a:r>
          </a:p>
          <a:p>
            <a:pPr algn="l">
              <a:lnSpc>
                <a:spcPts val="4200"/>
              </a:lnSpc>
            </a:pPr>
            <a:r>
              <a:rPr lang="en-US" b="true" sz="3500" spc="-105">
                <a:solidFill>
                  <a:srgbClr val="000000"/>
                </a:solidFill>
                <a:latin typeface="Aileron Bold"/>
                <a:ea typeface="Aileron Bold"/>
                <a:cs typeface="Aileron Bold"/>
                <a:sym typeface="Aileron Bold"/>
              </a:rPr>
              <a:t>SYAFIQ LABIB(30)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90457"/>
            <a:ext cx="18288000" cy="4796543"/>
            <a:chOff x="0" y="0"/>
            <a:chExt cx="2868930" cy="752458"/>
          </a:xfrm>
        </p:grpSpPr>
        <p:sp>
          <p:nvSpPr>
            <p:cNvPr name="Freeform 3" id="3"/>
            <p:cNvSpPr/>
            <p:nvPr/>
          </p:nvSpPr>
          <p:spPr>
            <a:xfrm flipH="false" flipV="false" rot="0">
              <a:off x="0" y="0"/>
              <a:ext cx="2868930" cy="752458"/>
            </a:xfrm>
            <a:custGeom>
              <a:avLst/>
              <a:gdLst/>
              <a:ahLst/>
              <a:cxnLst/>
              <a:rect r="r" b="b" t="t" l="l"/>
              <a:pathLst>
                <a:path h="752458" w="2868930">
                  <a:moveTo>
                    <a:pt x="0" y="0"/>
                  </a:moveTo>
                  <a:lnTo>
                    <a:pt x="2868930" y="0"/>
                  </a:lnTo>
                  <a:lnTo>
                    <a:pt x="2868930" y="752458"/>
                  </a:lnTo>
                  <a:lnTo>
                    <a:pt x="0" y="752458"/>
                  </a:lnTo>
                  <a:close/>
                </a:path>
              </a:pathLst>
            </a:custGeom>
            <a:blipFill>
              <a:blip r:embed="rId2"/>
              <a:stretch>
                <a:fillRect l="0" t="-77131" r="0" b="-77131"/>
              </a:stretch>
            </a:blipFill>
          </p:spPr>
        </p:sp>
      </p:grpSp>
      <p:grpSp>
        <p:nvGrpSpPr>
          <p:cNvPr name="Group 4" id="4"/>
          <p:cNvGrpSpPr/>
          <p:nvPr/>
        </p:nvGrpSpPr>
        <p:grpSpPr>
          <a:xfrm rot="0">
            <a:off x="2052242" y="3005669"/>
            <a:ext cx="14183516" cy="4969575"/>
            <a:chOff x="0" y="0"/>
            <a:chExt cx="3735576" cy="1308859"/>
          </a:xfrm>
        </p:grpSpPr>
        <p:sp>
          <p:nvSpPr>
            <p:cNvPr name="Freeform 5" id="5"/>
            <p:cNvSpPr/>
            <p:nvPr/>
          </p:nvSpPr>
          <p:spPr>
            <a:xfrm flipH="false" flipV="false" rot="0">
              <a:off x="0" y="0"/>
              <a:ext cx="3735576" cy="1308859"/>
            </a:xfrm>
            <a:custGeom>
              <a:avLst/>
              <a:gdLst/>
              <a:ahLst/>
              <a:cxnLst/>
              <a:rect r="r" b="b" t="t" l="l"/>
              <a:pathLst>
                <a:path h="1308859" w="3735576">
                  <a:moveTo>
                    <a:pt x="0" y="0"/>
                  </a:moveTo>
                  <a:lnTo>
                    <a:pt x="3735576" y="0"/>
                  </a:lnTo>
                  <a:lnTo>
                    <a:pt x="3735576" y="1308859"/>
                  </a:lnTo>
                  <a:lnTo>
                    <a:pt x="0" y="1308859"/>
                  </a:lnTo>
                  <a:close/>
                </a:path>
              </a:pathLst>
            </a:custGeom>
            <a:gradFill rotWithShape="true">
              <a:gsLst>
                <a:gs pos="0">
                  <a:srgbClr val="00305D">
                    <a:alpha val="100000"/>
                  </a:srgbClr>
                </a:gs>
                <a:gs pos="100000">
                  <a:srgbClr val="0065C4">
                    <a:alpha val="100000"/>
                  </a:srgbClr>
                </a:gs>
              </a:gsLst>
              <a:lin ang="0"/>
            </a:gradFill>
          </p:spPr>
        </p:sp>
        <p:sp>
          <p:nvSpPr>
            <p:cNvPr name="TextBox 6" id="6"/>
            <p:cNvSpPr txBox="true"/>
            <p:nvPr/>
          </p:nvSpPr>
          <p:spPr>
            <a:xfrm>
              <a:off x="0" y="-38100"/>
              <a:ext cx="3735576" cy="134695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62262" y="3514856"/>
            <a:ext cx="7682755" cy="2229071"/>
          </a:xfrm>
          <a:prstGeom prst="rect">
            <a:avLst/>
          </a:prstGeom>
        </p:spPr>
        <p:txBody>
          <a:bodyPr anchor="t" rtlCol="false" tIns="0" lIns="0" bIns="0" rIns="0">
            <a:spAutoFit/>
          </a:bodyPr>
          <a:lstStyle/>
          <a:p>
            <a:pPr algn="r">
              <a:lnSpc>
                <a:spcPts val="18206"/>
              </a:lnSpc>
            </a:pPr>
            <a:r>
              <a:rPr lang="en-US" b="true" sz="13004">
                <a:solidFill>
                  <a:srgbClr val="FFFFFF"/>
                </a:solidFill>
                <a:latin typeface="Oswald Bold"/>
                <a:ea typeface="Oswald Bold"/>
                <a:cs typeface="Oswald Bold"/>
                <a:sym typeface="Oswald Bold"/>
              </a:rPr>
              <a:t>TERIMA</a:t>
            </a:r>
          </a:p>
        </p:txBody>
      </p:sp>
      <p:sp>
        <p:nvSpPr>
          <p:cNvPr name="TextBox 8" id="8"/>
          <p:cNvSpPr txBox="true"/>
          <p:nvPr/>
        </p:nvSpPr>
        <p:spPr>
          <a:xfrm rot="0">
            <a:off x="9865889" y="3524238"/>
            <a:ext cx="6659849" cy="2219689"/>
          </a:xfrm>
          <a:prstGeom prst="rect">
            <a:avLst/>
          </a:prstGeom>
        </p:spPr>
        <p:txBody>
          <a:bodyPr anchor="t" rtlCol="false" tIns="0" lIns="0" bIns="0" rIns="0">
            <a:spAutoFit/>
          </a:bodyPr>
          <a:lstStyle/>
          <a:p>
            <a:pPr algn="l">
              <a:lnSpc>
                <a:spcPts val="18206"/>
              </a:lnSpc>
            </a:pPr>
            <a:r>
              <a:rPr lang="en-US" sz="13004" b="true">
                <a:solidFill>
                  <a:srgbClr val="C8F5FF"/>
                </a:solidFill>
                <a:latin typeface="Oswald Bold"/>
                <a:ea typeface="Oswald Bold"/>
                <a:cs typeface="Oswald Bold"/>
                <a:sym typeface="Oswald Bold"/>
              </a:rPr>
              <a:t>KASIH</a:t>
            </a:r>
          </a:p>
        </p:txBody>
      </p:sp>
      <p:sp>
        <p:nvSpPr>
          <p:cNvPr name="AutoShape 9" id="9"/>
          <p:cNvSpPr/>
          <p:nvPr/>
        </p:nvSpPr>
        <p:spPr>
          <a:xfrm>
            <a:off x="4326739" y="5887500"/>
            <a:ext cx="9762677" cy="0"/>
          </a:xfrm>
          <a:prstGeom prst="line">
            <a:avLst/>
          </a:prstGeom>
          <a:ln cap="flat" w="95250">
            <a:solidFill>
              <a:srgbClr val="C8F5FF"/>
            </a:solidFill>
            <a:prstDash val="solid"/>
            <a:headEnd type="none" len="sm" w="sm"/>
            <a:tailEnd type="none" len="sm" w="sm"/>
          </a:ln>
        </p:spPr>
      </p:sp>
      <p:sp>
        <p:nvSpPr>
          <p:cNvPr name="AutoShape 10" id="10"/>
          <p:cNvSpPr/>
          <p:nvPr/>
        </p:nvSpPr>
        <p:spPr>
          <a:xfrm>
            <a:off x="10517476" y="5887500"/>
            <a:ext cx="3571939" cy="0"/>
          </a:xfrm>
          <a:prstGeom prst="line">
            <a:avLst/>
          </a:prstGeom>
          <a:ln cap="flat" w="95250">
            <a:solidFill>
              <a:srgbClr val="FFFFFF"/>
            </a:solidFill>
            <a:prstDash val="solid"/>
            <a:headEnd type="none" len="sm" w="sm"/>
            <a:tailEnd type="none" len="sm" w="sm"/>
          </a:ln>
        </p:spPr>
      </p:sp>
      <p:sp>
        <p:nvSpPr>
          <p:cNvPr name="TextBox 11" id="11"/>
          <p:cNvSpPr txBox="true"/>
          <p:nvPr/>
        </p:nvSpPr>
        <p:spPr>
          <a:xfrm rot="0">
            <a:off x="2052242" y="6340642"/>
            <a:ext cx="14183516" cy="581025"/>
          </a:xfrm>
          <a:prstGeom prst="rect">
            <a:avLst/>
          </a:prstGeom>
        </p:spPr>
        <p:txBody>
          <a:bodyPr anchor="t" rtlCol="false" tIns="0" lIns="0" bIns="0" rIns="0">
            <a:spAutoFit/>
          </a:bodyPr>
          <a:lstStyle/>
          <a:p>
            <a:pPr algn="ctr">
              <a:lnSpc>
                <a:spcPts val="4560"/>
              </a:lnSpc>
            </a:pPr>
            <a:r>
              <a:rPr lang="en-US" sz="3800" spc="-114">
                <a:solidFill>
                  <a:srgbClr val="FFFFFF"/>
                </a:solidFill>
                <a:latin typeface="Aileron"/>
                <a:ea typeface="Aileron"/>
                <a:cs typeface="Aileron"/>
                <a:sym typeface="Aileron"/>
              </a:rPr>
              <a:t>Atas perhatiannya, semoga Presentasi kami dapat bermanfaat .</a:t>
            </a:r>
          </a:p>
        </p:txBody>
      </p:sp>
      <p:grpSp>
        <p:nvGrpSpPr>
          <p:cNvPr name="Group 12" id="12"/>
          <p:cNvGrpSpPr/>
          <p:nvPr/>
        </p:nvGrpSpPr>
        <p:grpSpPr>
          <a:xfrm rot="0">
            <a:off x="9783279" y="8998235"/>
            <a:ext cx="11899698" cy="520130"/>
            <a:chOff x="0" y="0"/>
            <a:chExt cx="13946630" cy="609600"/>
          </a:xfrm>
        </p:grpSpPr>
        <p:sp>
          <p:nvSpPr>
            <p:cNvPr name="Freeform 13" id="13"/>
            <p:cNvSpPr/>
            <p:nvPr/>
          </p:nvSpPr>
          <p:spPr>
            <a:xfrm flipH="false" flipV="false" rot="0">
              <a:off x="0" y="0"/>
              <a:ext cx="13946629" cy="609600"/>
            </a:xfrm>
            <a:custGeom>
              <a:avLst/>
              <a:gdLst/>
              <a:ahLst/>
              <a:cxnLst/>
              <a:rect r="r" b="b" t="t" l="l"/>
              <a:pathLst>
                <a:path h="609600" w="13946629">
                  <a:moveTo>
                    <a:pt x="203200" y="0"/>
                  </a:moveTo>
                  <a:lnTo>
                    <a:pt x="13946629" y="0"/>
                  </a:lnTo>
                  <a:lnTo>
                    <a:pt x="13743429" y="609600"/>
                  </a:lnTo>
                  <a:lnTo>
                    <a:pt x="0" y="609600"/>
                  </a:lnTo>
                  <a:lnTo>
                    <a:pt x="203200" y="0"/>
                  </a:lnTo>
                  <a:close/>
                </a:path>
              </a:pathLst>
            </a:custGeom>
            <a:gradFill rotWithShape="true">
              <a:gsLst>
                <a:gs pos="0">
                  <a:srgbClr val="00305D">
                    <a:alpha val="100000"/>
                  </a:srgbClr>
                </a:gs>
                <a:gs pos="100000">
                  <a:srgbClr val="0065C4">
                    <a:alpha val="100000"/>
                  </a:srgbClr>
                </a:gs>
              </a:gsLst>
              <a:lin ang="0"/>
            </a:gradFill>
          </p:spPr>
        </p:sp>
        <p:sp>
          <p:nvSpPr>
            <p:cNvPr name="TextBox 14" id="14"/>
            <p:cNvSpPr txBox="true"/>
            <p:nvPr/>
          </p:nvSpPr>
          <p:spPr>
            <a:xfrm>
              <a:off x="101600" y="-38100"/>
              <a:ext cx="13743430" cy="6477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394977" y="8998235"/>
            <a:ext cx="11899698" cy="520130"/>
            <a:chOff x="0" y="0"/>
            <a:chExt cx="13946630" cy="609600"/>
          </a:xfrm>
        </p:grpSpPr>
        <p:sp>
          <p:nvSpPr>
            <p:cNvPr name="Freeform 16" id="16"/>
            <p:cNvSpPr/>
            <p:nvPr/>
          </p:nvSpPr>
          <p:spPr>
            <a:xfrm flipH="false" flipV="false" rot="0">
              <a:off x="0" y="0"/>
              <a:ext cx="13946629" cy="609600"/>
            </a:xfrm>
            <a:custGeom>
              <a:avLst/>
              <a:gdLst/>
              <a:ahLst/>
              <a:cxnLst/>
              <a:rect r="r" b="b" t="t" l="l"/>
              <a:pathLst>
                <a:path h="609600" w="13946629">
                  <a:moveTo>
                    <a:pt x="203200" y="0"/>
                  </a:moveTo>
                  <a:lnTo>
                    <a:pt x="13946629" y="0"/>
                  </a:lnTo>
                  <a:lnTo>
                    <a:pt x="13743429" y="609600"/>
                  </a:lnTo>
                  <a:lnTo>
                    <a:pt x="0" y="609600"/>
                  </a:lnTo>
                  <a:lnTo>
                    <a:pt x="203200" y="0"/>
                  </a:lnTo>
                  <a:close/>
                </a:path>
              </a:pathLst>
            </a:custGeom>
            <a:gradFill rotWithShape="true">
              <a:gsLst>
                <a:gs pos="0">
                  <a:srgbClr val="00305D">
                    <a:alpha val="100000"/>
                  </a:srgbClr>
                </a:gs>
                <a:gs pos="100000">
                  <a:srgbClr val="0065C4">
                    <a:alpha val="100000"/>
                  </a:srgbClr>
                </a:gs>
              </a:gsLst>
              <a:lin ang="0"/>
            </a:gradFill>
          </p:spPr>
        </p:sp>
        <p:sp>
          <p:nvSpPr>
            <p:cNvPr name="TextBox 17" id="17"/>
            <p:cNvSpPr txBox="true"/>
            <p:nvPr/>
          </p:nvSpPr>
          <p:spPr>
            <a:xfrm>
              <a:off x="101600" y="-38100"/>
              <a:ext cx="13743430" cy="6477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235758" y="-1733628"/>
            <a:ext cx="6510635" cy="6364145"/>
          </a:xfrm>
          <a:custGeom>
            <a:avLst/>
            <a:gdLst/>
            <a:ahLst/>
            <a:cxnLst/>
            <a:rect r="r" b="b" t="t" l="l"/>
            <a:pathLst>
              <a:path h="6364145" w="6510635">
                <a:moveTo>
                  <a:pt x="0" y="0"/>
                </a:moveTo>
                <a:lnTo>
                  <a:pt x="6510634" y="0"/>
                </a:lnTo>
                <a:lnTo>
                  <a:pt x="6510634" y="6364145"/>
                </a:lnTo>
                <a:lnTo>
                  <a:pt x="0" y="6364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4458392" y="-1733628"/>
            <a:ext cx="6510635" cy="6364145"/>
          </a:xfrm>
          <a:custGeom>
            <a:avLst/>
            <a:gdLst/>
            <a:ahLst/>
            <a:cxnLst/>
            <a:rect r="r" b="b" t="t" l="l"/>
            <a:pathLst>
              <a:path h="6364145" w="6510635">
                <a:moveTo>
                  <a:pt x="0" y="0"/>
                </a:moveTo>
                <a:lnTo>
                  <a:pt x="6510634" y="0"/>
                </a:lnTo>
                <a:lnTo>
                  <a:pt x="6510634" y="6364145"/>
                </a:lnTo>
                <a:lnTo>
                  <a:pt x="0" y="6364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5218" y="-834976"/>
            <a:ext cx="9552966" cy="95529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121752" y="-281909"/>
            <a:ext cx="8999899" cy="89998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619" r="0" b="-3619"/>
              </a:stretch>
            </a:blipFill>
          </p:spPr>
        </p:sp>
      </p:grpSp>
      <p:grpSp>
        <p:nvGrpSpPr>
          <p:cNvPr name="Group 7" id="7"/>
          <p:cNvGrpSpPr/>
          <p:nvPr/>
        </p:nvGrpSpPr>
        <p:grpSpPr>
          <a:xfrm rot="0">
            <a:off x="-824580" y="677122"/>
            <a:ext cx="10444198" cy="1151288"/>
            <a:chOff x="0" y="0"/>
            <a:chExt cx="5530138" cy="609600"/>
          </a:xfrm>
        </p:grpSpPr>
        <p:sp>
          <p:nvSpPr>
            <p:cNvPr name="Freeform 8" id="8"/>
            <p:cNvSpPr/>
            <p:nvPr/>
          </p:nvSpPr>
          <p:spPr>
            <a:xfrm flipH="false" flipV="false" rot="0">
              <a:off x="0" y="0"/>
              <a:ext cx="5530138" cy="609600"/>
            </a:xfrm>
            <a:custGeom>
              <a:avLst/>
              <a:gdLst/>
              <a:ahLst/>
              <a:cxnLst/>
              <a:rect r="r" b="b" t="t" l="l"/>
              <a:pathLst>
                <a:path h="609600" w="5530138">
                  <a:moveTo>
                    <a:pt x="5326938" y="0"/>
                  </a:moveTo>
                  <a:lnTo>
                    <a:pt x="0" y="0"/>
                  </a:lnTo>
                  <a:lnTo>
                    <a:pt x="203200" y="609600"/>
                  </a:lnTo>
                  <a:lnTo>
                    <a:pt x="5530138" y="609600"/>
                  </a:lnTo>
                  <a:lnTo>
                    <a:pt x="5326938" y="0"/>
                  </a:lnTo>
                  <a:close/>
                </a:path>
              </a:pathLst>
            </a:custGeom>
            <a:gradFill rotWithShape="true">
              <a:gsLst>
                <a:gs pos="0">
                  <a:srgbClr val="00305D">
                    <a:alpha val="100000"/>
                  </a:srgbClr>
                </a:gs>
                <a:gs pos="100000">
                  <a:srgbClr val="0065C4">
                    <a:alpha val="100000"/>
                  </a:srgbClr>
                </a:gs>
              </a:gsLst>
              <a:lin ang="0"/>
            </a:gradFill>
          </p:spPr>
        </p:sp>
        <p:sp>
          <p:nvSpPr>
            <p:cNvPr name="TextBox 9" id="9"/>
            <p:cNvSpPr txBox="true"/>
            <p:nvPr/>
          </p:nvSpPr>
          <p:spPr>
            <a:xfrm>
              <a:off x="101600" y="-38100"/>
              <a:ext cx="5326938" cy="6477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489154" y="8717990"/>
            <a:ext cx="11638839" cy="1702180"/>
          </a:xfrm>
          <a:custGeom>
            <a:avLst/>
            <a:gdLst/>
            <a:ahLst/>
            <a:cxnLst/>
            <a:rect r="r" b="b" t="t" l="l"/>
            <a:pathLst>
              <a:path h="1702180" w="11638839">
                <a:moveTo>
                  <a:pt x="0" y="0"/>
                </a:moveTo>
                <a:lnTo>
                  <a:pt x="11638839" y="0"/>
                </a:lnTo>
                <a:lnTo>
                  <a:pt x="11638839" y="1702181"/>
                </a:lnTo>
                <a:lnTo>
                  <a:pt x="0" y="1702181"/>
                </a:lnTo>
                <a:lnTo>
                  <a:pt x="0" y="0"/>
                </a:lnTo>
                <a:close/>
              </a:path>
            </a:pathLst>
          </a:custGeom>
          <a:blipFill>
            <a:blip r:embed="rId3"/>
            <a:stretch>
              <a:fillRect l="0" t="0" r="0" b="0"/>
            </a:stretch>
          </a:blipFill>
        </p:spPr>
      </p:sp>
      <p:sp>
        <p:nvSpPr>
          <p:cNvPr name="TextBox 11" id="11"/>
          <p:cNvSpPr txBox="true"/>
          <p:nvPr/>
        </p:nvSpPr>
        <p:spPr>
          <a:xfrm rot="0">
            <a:off x="721207" y="543772"/>
            <a:ext cx="8898411" cy="1160780"/>
          </a:xfrm>
          <a:prstGeom prst="rect">
            <a:avLst/>
          </a:prstGeom>
        </p:spPr>
        <p:txBody>
          <a:bodyPr anchor="t" rtlCol="false" tIns="0" lIns="0" bIns="0" rIns="0">
            <a:spAutoFit/>
          </a:bodyPr>
          <a:lstStyle/>
          <a:p>
            <a:pPr algn="l">
              <a:lnSpc>
                <a:spcPts val="9519"/>
              </a:lnSpc>
            </a:pPr>
            <a:r>
              <a:rPr lang="en-US" sz="6799" b="true">
                <a:solidFill>
                  <a:srgbClr val="FFFFFF"/>
                </a:solidFill>
                <a:latin typeface="Oswald Bold"/>
                <a:ea typeface="Oswald Bold"/>
                <a:cs typeface="Oswald Bold"/>
                <a:sym typeface="Oswald Bold"/>
              </a:rPr>
              <a:t>STUDI KASUS PERTAMA</a:t>
            </a:r>
          </a:p>
        </p:txBody>
      </p:sp>
      <p:sp>
        <p:nvSpPr>
          <p:cNvPr name="TextBox 12" id="12"/>
          <p:cNvSpPr txBox="true"/>
          <p:nvPr/>
        </p:nvSpPr>
        <p:spPr>
          <a:xfrm rot="0">
            <a:off x="721207" y="2050287"/>
            <a:ext cx="8115300" cy="7934325"/>
          </a:xfrm>
          <a:prstGeom prst="rect">
            <a:avLst/>
          </a:prstGeom>
        </p:spPr>
        <p:txBody>
          <a:bodyPr anchor="t" rtlCol="false" tIns="0" lIns="0" bIns="0" rIns="0">
            <a:spAutoFit/>
          </a:bodyPr>
          <a:lstStyle/>
          <a:p>
            <a:pPr algn="l">
              <a:lnSpc>
                <a:spcPts val="3720"/>
              </a:lnSpc>
            </a:pPr>
            <a:r>
              <a:rPr lang="en-US" sz="3100" spc="-93">
                <a:solidFill>
                  <a:srgbClr val="000000"/>
                </a:solidFill>
                <a:latin typeface="Aileron"/>
                <a:ea typeface="Aileron"/>
                <a:cs typeface="Aileron"/>
                <a:sym typeface="Aileron"/>
              </a:rPr>
              <a:t>“Kelompok siswa SMK ingin menjual makanan ringan hasil produksi sendiri. Namun mereka menghadapi masalah dalam membedakan produk mereka dari kompetitor yang sudah lebih dulu terkenal. Selain itu, ketika gagal menjual, beberapa anggota menjadi putus asa dan malas mencoba lagi.”</a:t>
            </a:r>
          </a:p>
          <a:p>
            <a:pPr algn="l">
              <a:lnSpc>
                <a:spcPts val="3720"/>
              </a:lnSpc>
            </a:pPr>
            <a:r>
              <a:rPr lang="en-US" sz="3100" spc="-93">
                <a:solidFill>
                  <a:srgbClr val="000000"/>
                </a:solidFill>
                <a:latin typeface="Aileron"/>
                <a:ea typeface="Aileron"/>
                <a:cs typeface="Aileron"/>
                <a:sym typeface="Aileron"/>
              </a:rPr>
              <a:t>1) Identifikasi masalah utama dalam kasus tersebut.</a:t>
            </a:r>
          </a:p>
          <a:p>
            <a:pPr algn="l">
              <a:lnSpc>
                <a:spcPts val="3720"/>
              </a:lnSpc>
            </a:pPr>
            <a:r>
              <a:rPr lang="en-US" sz="3100" spc="-93">
                <a:solidFill>
                  <a:srgbClr val="000000"/>
                </a:solidFill>
                <a:latin typeface="Aileron"/>
                <a:ea typeface="Aileron"/>
                <a:cs typeface="Aileron"/>
                <a:sym typeface="Aileron"/>
              </a:rPr>
              <a:t>2) Bagaimana penerapan kreativitas bisa membantu memecahkan masalah?</a:t>
            </a:r>
          </a:p>
          <a:p>
            <a:pPr algn="l">
              <a:lnSpc>
                <a:spcPts val="3720"/>
              </a:lnSpc>
            </a:pPr>
            <a:r>
              <a:rPr lang="en-US" sz="3100" spc="-93">
                <a:solidFill>
                  <a:srgbClr val="000000"/>
                </a:solidFill>
                <a:latin typeface="Aileron"/>
                <a:ea typeface="Aileron"/>
                <a:cs typeface="Aileron"/>
                <a:sym typeface="Aileron"/>
              </a:rPr>
              <a:t>3) Tunjukkan contoh growth mindset yang bisa digunakan oleh kelompok siswa SMK tersebut?</a:t>
            </a:r>
          </a:p>
          <a:p>
            <a:pPr algn="l">
              <a:lnSpc>
                <a:spcPts val="3720"/>
              </a:lnSpc>
            </a:pPr>
            <a:r>
              <a:rPr lang="en-US" sz="3100" spc="-93">
                <a:solidFill>
                  <a:srgbClr val="000000"/>
                </a:solidFill>
                <a:latin typeface="Aileron"/>
                <a:ea typeface="Aileron"/>
                <a:cs typeface="Aileron"/>
                <a:sym typeface="Aileron"/>
              </a:rPr>
              <a:t>4) Nilai-nilai karakter wirausaha apa saja yang harus dikuatkan dalam kelompok siswa SMK tersebut?</a:t>
            </a:r>
          </a:p>
          <a:p>
            <a:pPr algn="l">
              <a:lnSpc>
                <a:spcPts val="37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2542" y="1854860"/>
            <a:ext cx="332316" cy="3323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62542" y="5143500"/>
            <a:ext cx="332316" cy="3323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89887" y="3052497"/>
            <a:ext cx="209942" cy="160081"/>
          </a:xfrm>
          <a:custGeom>
            <a:avLst/>
            <a:gdLst/>
            <a:ahLst/>
            <a:cxnLst/>
            <a:rect r="r" b="b" t="t" l="l"/>
            <a:pathLst>
              <a:path h="160081" w="209942">
                <a:moveTo>
                  <a:pt x="0" y="0"/>
                </a:moveTo>
                <a:lnTo>
                  <a:pt x="209942" y="0"/>
                </a:lnTo>
                <a:lnTo>
                  <a:pt x="209942" y="160080"/>
                </a:lnTo>
                <a:lnTo>
                  <a:pt x="0" y="16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741336" y="0"/>
            <a:ext cx="3546664" cy="10287000"/>
            <a:chOff x="0" y="0"/>
            <a:chExt cx="934101" cy="2709333"/>
          </a:xfrm>
        </p:grpSpPr>
        <p:sp>
          <p:nvSpPr>
            <p:cNvPr name="Freeform 10" id="10"/>
            <p:cNvSpPr/>
            <p:nvPr/>
          </p:nvSpPr>
          <p:spPr>
            <a:xfrm flipH="false" flipV="false" rot="0">
              <a:off x="0" y="0"/>
              <a:ext cx="934101" cy="2709333"/>
            </a:xfrm>
            <a:custGeom>
              <a:avLst/>
              <a:gdLst/>
              <a:ahLst/>
              <a:cxnLst/>
              <a:rect r="r" b="b" t="t" l="l"/>
              <a:pathLst>
                <a:path h="2709333" w="934101">
                  <a:moveTo>
                    <a:pt x="0" y="0"/>
                  </a:moveTo>
                  <a:lnTo>
                    <a:pt x="934101" y="0"/>
                  </a:lnTo>
                  <a:lnTo>
                    <a:pt x="934101" y="2709333"/>
                  </a:lnTo>
                  <a:lnTo>
                    <a:pt x="0" y="2709333"/>
                  </a:lnTo>
                  <a:close/>
                </a:path>
              </a:pathLst>
            </a:custGeom>
            <a:gradFill rotWithShape="true">
              <a:gsLst>
                <a:gs pos="0">
                  <a:srgbClr val="00305D">
                    <a:alpha val="100000"/>
                  </a:srgbClr>
                </a:gs>
                <a:gs pos="100000">
                  <a:srgbClr val="0065C4">
                    <a:alpha val="100000"/>
                  </a:srgbClr>
                </a:gs>
              </a:gsLst>
              <a:lin ang="0"/>
            </a:gradFill>
          </p:spPr>
        </p:sp>
        <p:sp>
          <p:nvSpPr>
            <p:cNvPr name="TextBox 11" id="11"/>
            <p:cNvSpPr txBox="true"/>
            <p:nvPr/>
          </p:nvSpPr>
          <p:spPr>
            <a:xfrm>
              <a:off x="0" y="-38100"/>
              <a:ext cx="934101"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04298" y="1500188"/>
            <a:ext cx="5474077" cy="7286625"/>
          </a:xfrm>
          <a:custGeom>
            <a:avLst/>
            <a:gdLst/>
            <a:ahLst/>
            <a:cxnLst/>
            <a:rect r="r" b="b" t="t" l="l"/>
            <a:pathLst>
              <a:path h="7286625" w="5474077">
                <a:moveTo>
                  <a:pt x="0" y="0"/>
                </a:moveTo>
                <a:lnTo>
                  <a:pt x="5474077" y="0"/>
                </a:lnTo>
                <a:lnTo>
                  <a:pt x="5474077" y="7286624"/>
                </a:lnTo>
                <a:lnTo>
                  <a:pt x="0" y="7286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462508" y="1953880"/>
            <a:ext cx="4557657" cy="6379240"/>
            <a:chOff x="0" y="0"/>
            <a:chExt cx="1200371" cy="1680129"/>
          </a:xfrm>
        </p:grpSpPr>
        <p:sp>
          <p:nvSpPr>
            <p:cNvPr name="Freeform 14" id="14"/>
            <p:cNvSpPr/>
            <p:nvPr/>
          </p:nvSpPr>
          <p:spPr>
            <a:xfrm flipH="false" flipV="false" rot="0">
              <a:off x="0" y="0"/>
              <a:ext cx="1200371" cy="1680129"/>
            </a:xfrm>
            <a:custGeom>
              <a:avLst/>
              <a:gdLst/>
              <a:ahLst/>
              <a:cxnLst/>
              <a:rect r="r" b="b" t="t" l="l"/>
              <a:pathLst>
                <a:path h="1680129" w="1200371">
                  <a:moveTo>
                    <a:pt x="81536" y="0"/>
                  </a:moveTo>
                  <a:lnTo>
                    <a:pt x="1118835" y="0"/>
                  </a:lnTo>
                  <a:cubicBezTo>
                    <a:pt x="1163866" y="0"/>
                    <a:pt x="1200371" y="36505"/>
                    <a:pt x="1200371" y="81536"/>
                  </a:cubicBezTo>
                  <a:lnTo>
                    <a:pt x="1200371" y="1598593"/>
                  </a:lnTo>
                  <a:cubicBezTo>
                    <a:pt x="1200371" y="1620218"/>
                    <a:pt x="1191780" y="1640957"/>
                    <a:pt x="1176489" y="1656248"/>
                  </a:cubicBezTo>
                  <a:cubicBezTo>
                    <a:pt x="1161198" y="1671539"/>
                    <a:pt x="1140459" y="1680129"/>
                    <a:pt x="1118835" y="1680129"/>
                  </a:cubicBezTo>
                  <a:lnTo>
                    <a:pt x="81536" y="1680129"/>
                  </a:lnTo>
                  <a:cubicBezTo>
                    <a:pt x="36505" y="1680129"/>
                    <a:pt x="0" y="1643624"/>
                    <a:pt x="0" y="1598593"/>
                  </a:cubicBezTo>
                  <a:lnTo>
                    <a:pt x="0" y="81536"/>
                  </a:lnTo>
                  <a:cubicBezTo>
                    <a:pt x="0" y="36505"/>
                    <a:pt x="36505" y="0"/>
                    <a:pt x="81536" y="0"/>
                  </a:cubicBezTo>
                  <a:close/>
                </a:path>
              </a:pathLst>
            </a:custGeom>
            <a:gradFill rotWithShape="true">
              <a:gsLst>
                <a:gs pos="0">
                  <a:srgbClr val="00305D">
                    <a:alpha val="100000"/>
                  </a:srgbClr>
                </a:gs>
                <a:gs pos="100000">
                  <a:srgbClr val="0065C4">
                    <a:alpha val="100000"/>
                  </a:srgbClr>
                </a:gs>
              </a:gsLst>
              <a:lin ang="0"/>
            </a:gradFill>
          </p:spPr>
        </p:sp>
        <p:sp>
          <p:nvSpPr>
            <p:cNvPr name="TextBox 15" id="15"/>
            <p:cNvSpPr txBox="true"/>
            <p:nvPr/>
          </p:nvSpPr>
          <p:spPr>
            <a:xfrm>
              <a:off x="0" y="-38100"/>
              <a:ext cx="1200371" cy="171822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691342" y="2187176"/>
            <a:ext cx="4099989" cy="5912649"/>
            <a:chOff x="0" y="0"/>
            <a:chExt cx="706100" cy="1018277"/>
          </a:xfrm>
        </p:grpSpPr>
        <p:sp>
          <p:nvSpPr>
            <p:cNvPr name="Freeform 17" id="17"/>
            <p:cNvSpPr/>
            <p:nvPr/>
          </p:nvSpPr>
          <p:spPr>
            <a:xfrm flipH="false" flipV="false" rot="0">
              <a:off x="0" y="0"/>
              <a:ext cx="706100" cy="1018277"/>
            </a:xfrm>
            <a:custGeom>
              <a:avLst/>
              <a:gdLst/>
              <a:ahLst/>
              <a:cxnLst/>
              <a:rect r="r" b="b" t="t" l="l"/>
              <a:pathLst>
                <a:path h="1018277" w="706100">
                  <a:moveTo>
                    <a:pt x="60425" y="0"/>
                  </a:moveTo>
                  <a:lnTo>
                    <a:pt x="645675" y="0"/>
                  </a:lnTo>
                  <a:cubicBezTo>
                    <a:pt x="679047" y="0"/>
                    <a:pt x="706100" y="27053"/>
                    <a:pt x="706100" y="60425"/>
                  </a:cubicBezTo>
                  <a:lnTo>
                    <a:pt x="706100" y="957852"/>
                  </a:lnTo>
                  <a:cubicBezTo>
                    <a:pt x="706100" y="991224"/>
                    <a:pt x="679047" y="1018277"/>
                    <a:pt x="645675" y="1018277"/>
                  </a:cubicBezTo>
                  <a:lnTo>
                    <a:pt x="60425" y="1018277"/>
                  </a:lnTo>
                  <a:cubicBezTo>
                    <a:pt x="27053" y="1018277"/>
                    <a:pt x="0" y="991224"/>
                    <a:pt x="0" y="957852"/>
                  </a:cubicBezTo>
                  <a:lnTo>
                    <a:pt x="0" y="60425"/>
                  </a:lnTo>
                  <a:cubicBezTo>
                    <a:pt x="0" y="27053"/>
                    <a:pt x="27053" y="0"/>
                    <a:pt x="60425" y="0"/>
                  </a:cubicBezTo>
                  <a:close/>
                </a:path>
              </a:pathLst>
            </a:custGeom>
            <a:blipFill>
              <a:blip r:embed="rId6"/>
              <a:stretch>
                <a:fillRect l="-33118" t="0" r="-33118" b="0"/>
              </a:stretch>
            </a:blipFill>
          </p:spPr>
        </p:sp>
      </p:grpSp>
      <p:sp>
        <p:nvSpPr>
          <p:cNvPr name="TextBox 18" id="18"/>
          <p:cNvSpPr txBox="true"/>
          <p:nvPr/>
        </p:nvSpPr>
        <p:spPr>
          <a:xfrm rot="0">
            <a:off x="1028700" y="1041799"/>
            <a:ext cx="10180215" cy="523875"/>
          </a:xfrm>
          <a:prstGeom prst="rect">
            <a:avLst/>
          </a:prstGeom>
        </p:spPr>
        <p:txBody>
          <a:bodyPr anchor="t" rtlCol="false" tIns="0" lIns="0" bIns="0" rIns="0">
            <a:spAutoFit/>
          </a:bodyPr>
          <a:lstStyle/>
          <a:p>
            <a:pPr algn="just">
              <a:lnSpc>
                <a:spcPts val="4199"/>
              </a:lnSpc>
            </a:pPr>
            <a:r>
              <a:rPr lang="en-US" b="true" sz="3499" spc="-104">
                <a:solidFill>
                  <a:srgbClr val="000000"/>
                </a:solidFill>
                <a:latin typeface="Aileron Ultra-Bold"/>
                <a:ea typeface="Aileron Ultra-Bold"/>
                <a:cs typeface="Aileron Ultra-Bold"/>
                <a:sym typeface="Aileron Ultra-Bold"/>
              </a:rPr>
              <a:t>Hasil Analisis studi kasus pertama</a:t>
            </a:r>
          </a:p>
        </p:txBody>
      </p:sp>
      <p:sp>
        <p:nvSpPr>
          <p:cNvPr name="TextBox 19" id="19"/>
          <p:cNvSpPr txBox="true"/>
          <p:nvPr/>
        </p:nvSpPr>
        <p:spPr>
          <a:xfrm rot="0">
            <a:off x="1481416" y="1729976"/>
            <a:ext cx="9727499" cy="523875"/>
          </a:xfrm>
          <a:prstGeom prst="rect">
            <a:avLst/>
          </a:prstGeom>
        </p:spPr>
        <p:txBody>
          <a:bodyPr anchor="t" rtlCol="false" tIns="0" lIns="0" bIns="0" rIns="0">
            <a:spAutoFit/>
          </a:bodyPr>
          <a:lstStyle/>
          <a:p>
            <a:pPr algn="just">
              <a:lnSpc>
                <a:spcPts val="4199"/>
              </a:lnSpc>
            </a:pPr>
            <a:r>
              <a:rPr lang="en-US" b="true" sz="3499" spc="-104">
                <a:solidFill>
                  <a:srgbClr val="000000"/>
                </a:solidFill>
                <a:latin typeface="Aileron Bold"/>
                <a:ea typeface="Aileron Bold"/>
                <a:cs typeface="Aileron Bold"/>
                <a:sym typeface="Aileron Bold"/>
              </a:rPr>
              <a:t>Identifikasi masalah utama dalam kasus tersebut</a:t>
            </a:r>
          </a:p>
        </p:txBody>
      </p:sp>
      <p:sp>
        <p:nvSpPr>
          <p:cNvPr name="TextBox 20" id="20"/>
          <p:cNvSpPr txBox="true"/>
          <p:nvPr/>
        </p:nvSpPr>
        <p:spPr>
          <a:xfrm rot="0">
            <a:off x="1481416" y="2406251"/>
            <a:ext cx="9727499" cy="2295525"/>
          </a:xfrm>
          <a:prstGeom prst="rect">
            <a:avLst/>
          </a:prstGeom>
        </p:spPr>
        <p:txBody>
          <a:bodyPr anchor="t" rtlCol="false" tIns="0" lIns="0" bIns="0" rIns="0">
            <a:spAutoFit/>
          </a:bodyPr>
          <a:lstStyle/>
          <a:p>
            <a:pPr algn="l">
              <a:lnSpc>
                <a:spcPts val="3600"/>
              </a:lnSpc>
            </a:pPr>
            <a:r>
              <a:rPr lang="en-US" sz="3000" spc="-90">
                <a:solidFill>
                  <a:srgbClr val="000000"/>
                </a:solidFill>
                <a:latin typeface="Aileron"/>
                <a:ea typeface="Aileron"/>
                <a:cs typeface="Aileron"/>
                <a:sym typeface="Aileron"/>
              </a:rPr>
              <a:t>Produk makanan ringan buatan siswa sulit dibedakan dari produk kompetitor yang sudah lebih dikenal dan mapan di pasar.    oleh karena itu Konsumen tidak tertarik untuk  mencoba karena tidak melihat keunikan atau nilai tambah dari produk siswa.</a:t>
            </a:r>
          </a:p>
        </p:txBody>
      </p:sp>
      <p:sp>
        <p:nvSpPr>
          <p:cNvPr name="TextBox 21" id="21"/>
          <p:cNvSpPr txBox="true"/>
          <p:nvPr/>
        </p:nvSpPr>
        <p:spPr>
          <a:xfrm rot="0">
            <a:off x="1481416" y="5003600"/>
            <a:ext cx="9727499" cy="923925"/>
          </a:xfrm>
          <a:prstGeom prst="rect">
            <a:avLst/>
          </a:prstGeom>
        </p:spPr>
        <p:txBody>
          <a:bodyPr anchor="t" rtlCol="false" tIns="0" lIns="0" bIns="0" rIns="0">
            <a:spAutoFit/>
          </a:bodyPr>
          <a:lstStyle/>
          <a:p>
            <a:pPr algn="l">
              <a:lnSpc>
                <a:spcPts val="3600"/>
              </a:lnSpc>
            </a:pPr>
            <a:r>
              <a:rPr lang="en-US" b="true" sz="3000" spc="-90">
                <a:solidFill>
                  <a:srgbClr val="000000"/>
                </a:solidFill>
                <a:latin typeface="Aileron Bold"/>
                <a:ea typeface="Aileron Bold"/>
                <a:cs typeface="Aileron Bold"/>
                <a:sym typeface="Aileron Bold"/>
              </a:rPr>
              <a:t>Bagaimana penerapan kreativitas bisa membantu memecahkan masalah?</a:t>
            </a:r>
          </a:p>
        </p:txBody>
      </p:sp>
      <p:sp>
        <p:nvSpPr>
          <p:cNvPr name="TextBox 22" id="22"/>
          <p:cNvSpPr txBox="true"/>
          <p:nvPr/>
        </p:nvSpPr>
        <p:spPr>
          <a:xfrm rot="0">
            <a:off x="1481416" y="6232325"/>
            <a:ext cx="10522882" cy="3343275"/>
          </a:xfrm>
          <a:prstGeom prst="rect">
            <a:avLst/>
          </a:prstGeom>
        </p:spPr>
        <p:txBody>
          <a:bodyPr anchor="t" rtlCol="false" tIns="0" lIns="0" bIns="0" rIns="0">
            <a:spAutoFit/>
          </a:bodyPr>
          <a:lstStyle/>
          <a:p>
            <a:pPr algn="l">
              <a:lnSpc>
                <a:spcPts val="3803"/>
              </a:lnSpc>
            </a:pPr>
            <a:r>
              <a:rPr lang="en-US" sz="3169" spc="-95">
                <a:solidFill>
                  <a:srgbClr val="000000"/>
                </a:solidFill>
                <a:latin typeface="Aileron"/>
                <a:ea typeface="Aileron"/>
                <a:cs typeface="Aileron"/>
                <a:sym typeface="Aileron"/>
              </a:rPr>
              <a:t>Dengan cara menambahkan varian rasa baru seperti (pedas madu, keju bawang atau rasa khas lokal daerah yang diminati oleh konsumen). Membuat desain kemasan yang menarik dengan desain yang lucu atau ramah lingkungan, sehingga konsumen merasa tertarik dengan produk yang di tawarkan. Mempromosikan produk lewat media sosial di antaranya yaitu (TikTok, facebook, dan Instagram)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14612" y="1582271"/>
            <a:ext cx="223630" cy="2236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9887" y="3052497"/>
            <a:ext cx="209942" cy="160081"/>
          </a:xfrm>
          <a:custGeom>
            <a:avLst/>
            <a:gdLst/>
            <a:ahLst/>
            <a:cxnLst/>
            <a:rect r="r" b="b" t="t" l="l"/>
            <a:pathLst>
              <a:path h="160081" w="209942">
                <a:moveTo>
                  <a:pt x="0" y="0"/>
                </a:moveTo>
                <a:lnTo>
                  <a:pt x="209942" y="0"/>
                </a:lnTo>
                <a:lnTo>
                  <a:pt x="209942" y="160080"/>
                </a:lnTo>
                <a:lnTo>
                  <a:pt x="0" y="16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4022" y="0"/>
            <a:ext cx="3546664" cy="10287000"/>
            <a:chOff x="0" y="0"/>
            <a:chExt cx="934101" cy="2709333"/>
          </a:xfrm>
        </p:grpSpPr>
        <p:sp>
          <p:nvSpPr>
            <p:cNvPr name="Freeform 7" id="7"/>
            <p:cNvSpPr/>
            <p:nvPr/>
          </p:nvSpPr>
          <p:spPr>
            <a:xfrm flipH="false" flipV="false" rot="0">
              <a:off x="0" y="0"/>
              <a:ext cx="934101" cy="2709333"/>
            </a:xfrm>
            <a:custGeom>
              <a:avLst/>
              <a:gdLst/>
              <a:ahLst/>
              <a:cxnLst/>
              <a:rect r="r" b="b" t="t" l="l"/>
              <a:pathLst>
                <a:path h="2709333" w="934101">
                  <a:moveTo>
                    <a:pt x="0" y="0"/>
                  </a:moveTo>
                  <a:lnTo>
                    <a:pt x="934101" y="0"/>
                  </a:lnTo>
                  <a:lnTo>
                    <a:pt x="934101" y="2709333"/>
                  </a:lnTo>
                  <a:lnTo>
                    <a:pt x="0" y="2709333"/>
                  </a:lnTo>
                  <a:close/>
                </a:path>
              </a:pathLst>
            </a:custGeom>
            <a:gradFill rotWithShape="true">
              <a:gsLst>
                <a:gs pos="0">
                  <a:srgbClr val="00305D">
                    <a:alpha val="100000"/>
                  </a:srgbClr>
                </a:gs>
                <a:gs pos="100000">
                  <a:srgbClr val="0065C4">
                    <a:alpha val="100000"/>
                  </a:srgbClr>
                </a:gs>
              </a:gsLst>
              <a:lin ang="0"/>
            </a:gradFill>
          </p:spPr>
        </p:sp>
        <p:sp>
          <p:nvSpPr>
            <p:cNvPr name="TextBox 8" id="8"/>
            <p:cNvSpPr txBox="true"/>
            <p:nvPr/>
          </p:nvSpPr>
          <p:spPr>
            <a:xfrm>
              <a:off x="0" y="-38100"/>
              <a:ext cx="934101" cy="27474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99829" y="1460791"/>
            <a:ext cx="4557657" cy="6379240"/>
            <a:chOff x="0" y="0"/>
            <a:chExt cx="1200371" cy="1680129"/>
          </a:xfrm>
        </p:grpSpPr>
        <p:sp>
          <p:nvSpPr>
            <p:cNvPr name="Freeform 10" id="10"/>
            <p:cNvSpPr/>
            <p:nvPr/>
          </p:nvSpPr>
          <p:spPr>
            <a:xfrm flipH="false" flipV="false" rot="0">
              <a:off x="0" y="0"/>
              <a:ext cx="1200371" cy="1680129"/>
            </a:xfrm>
            <a:custGeom>
              <a:avLst/>
              <a:gdLst/>
              <a:ahLst/>
              <a:cxnLst/>
              <a:rect r="r" b="b" t="t" l="l"/>
              <a:pathLst>
                <a:path h="1680129" w="1200371">
                  <a:moveTo>
                    <a:pt x="81536" y="0"/>
                  </a:moveTo>
                  <a:lnTo>
                    <a:pt x="1118835" y="0"/>
                  </a:lnTo>
                  <a:cubicBezTo>
                    <a:pt x="1163866" y="0"/>
                    <a:pt x="1200371" y="36505"/>
                    <a:pt x="1200371" y="81536"/>
                  </a:cubicBezTo>
                  <a:lnTo>
                    <a:pt x="1200371" y="1598593"/>
                  </a:lnTo>
                  <a:cubicBezTo>
                    <a:pt x="1200371" y="1620218"/>
                    <a:pt x="1191780" y="1640957"/>
                    <a:pt x="1176489" y="1656248"/>
                  </a:cubicBezTo>
                  <a:cubicBezTo>
                    <a:pt x="1161198" y="1671539"/>
                    <a:pt x="1140459" y="1680129"/>
                    <a:pt x="1118835" y="1680129"/>
                  </a:cubicBezTo>
                  <a:lnTo>
                    <a:pt x="81536" y="1680129"/>
                  </a:lnTo>
                  <a:cubicBezTo>
                    <a:pt x="36505" y="1680129"/>
                    <a:pt x="0" y="1643624"/>
                    <a:pt x="0" y="1598593"/>
                  </a:cubicBezTo>
                  <a:lnTo>
                    <a:pt x="0" y="81536"/>
                  </a:lnTo>
                  <a:cubicBezTo>
                    <a:pt x="0" y="36505"/>
                    <a:pt x="36505" y="0"/>
                    <a:pt x="81536" y="0"/>
                  </a:cubicBezTo>
                  <a:close/>
                </a:path>
              </a:pathLst>
            </a:custGeom>
            <a:gradFill rotWithShape="true">
              <a:gsLst>
                <a:gs pos="0">
                  <a:srgbClr val="00305D">
                    <a:alpha val="100000"/>
                  </a:srgbClr>
                </a:gs>
                <a:gs pos="100000">
                  <a:srgbClr val="0065C4">
                    <a:alpha val="100000"/>
                  </a:srgbClr>
                </a:gs>
              </a:gsLst>
              <a:lin ang="0"/>
            </a:gradFill>
          </p:spPr>
        </p:sp>
        <p:sp>
          <p:nvSpPr>
            <p:cNvPr name="TextBox 11" id="11"/>
            <p:cNvSpPr txBox="true"/>
            <p:nvPr/>
          </p:nvSpPr>
          <p:spPr>
            <a:xfrm>
              <a:off x="0" y="-38100"/>
              <a:ext cx="1200371" cy="17182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6681" y="1694086"/>
            <a:ext cx="4099989" cy="5912649"/>
            <a:chOff x="0" y="0"/>
            <a:chExt cx="706100" cy="1018277"/>
          </a:xfrm>
        </p:grpSpPr>
        <p:sp>
          <p:nvSpPr>
            <p:cNvPr name="Freeform 13" id="13"/>
            <p:cNvSpPr/>
            <p:nvPr/>
          </p:nvSpPr>
          <p:spPr>
            <a:xfrm flipH="false" flipV="false" rot="0">
              <a:off x="0" y="0"/>
              <a:ext cx="706100" cy="1018277"/>
            </a:xfrm>
            <a:custGeom>
              <a:avLst/>
              <a:gdLst/>
              <a:ahLst/>
              <a:cxnLst/>
              <a:rect r="r" b="b" t="t" l="l"/>
              <a:pathLst>
                <a:path h="1018277" w="706100">
                  <a:moveTo>
                    <a:pt x="60425" y="0"/>
                  </a:moveTo>
                  <a:lnTo>
                    <a:pt x="645675" y="0"/>
                  </a:lnTo>
                  <a:cubicBezTo>
                    <a:pt x="679047" y="0"/>
                    <a:pt x="706100" y="27053"/>
                    <a:pt x="706100" y="60425"/>
                  </a:cubicBezTo>
                  <a:lnTo>
                    <a:pt x="706100" y="957852"/>
                  </a:lnTo>
                  <a:cubicBezTo>
                    <a:pt x="706100" y="991224"/>
                    <a:pt x="679047" y="1018277"/>
                    <a:pt x="645675" y="1018277"/>
                  </a:cubicBezTo>
                  <a:lnTo>
                    <a:pt x="60425" y="1018277"/>
                  </a:lnTo>
                  <a:cubicBezTo>
                    <a:pt x="27053" y="1018277"/>
                    <a:pt x="0" y="991224"/>
                    <a:pt x="0" y="957852"/>
                  </a:cubicBezTo>
                  <a:lnTo>
                    <a:pt x="0" y="60425"/>
                  </a:lnTo>
                  <a:cubicBezTo>
                    <a:pt x="0" y="27053"/>
                    <a:pt x="27053" y="0"/>
                    <a:pt x="60425" y="0"/>
                  </a:cubicBezTo>
                  <a:close/>
                </a:path>
              </a:pathLst>
            </a:custGeom>
            <a:blipFill>
              <a:blip r:embed="rId4"/>
              <a:stretch>
                <a:fillRect l="-33118" t="0" r="-33118" b="0"/>
              </a:stretch>
            </a:blipFill>
          </p:spPr>
        </p:sp>
      </p:grpSp>
      <p:sp>
        <p:nvSpPr>
          <p:cNvPr name="TextBox 14" id="14"/>
          <p:cNvSpPr txBox="true"/>
          <p:nvPr/>
        </p:nvSpPr>
        <p:spPr>
          <a:xfrm rot="0">
            <a:off x="6595370" y="504825"/>
            <a:ext cx="10180215" cy="523875"/>
          </a:xfrm>
          <a:prstGeom prst="rect">
            <a:avLst/>
          </a:prstGeom>
        </p:spPr>
        <p:txBody>
          <a:bodyPr anchor="t" rtlCol="false" tIns="0" lIns="0" bIns="0" rIns="0">
            <a:spAutoFit/>
          </a:bodyPr>
          <a:lstStyle/>
          <a:p>
            <a:pPr algn="just">
              <a:lnSpc>
                <a:spcPts val="4199"/>
              </a:lnSpc>
            </a:pPr>
            <a:r>
              <a:rPr lang="en-US" b="true" sz="3499" spc="-104">
                <a:solidFill>
                  <a:srgbClr val="000000"/>
                </a:solidFill>
                <a:latin typeface="Aileron Ultra-Bold"/>
                <a:ea typeface="Aileron Ultra-Bold"/>
                <a:cs typeface="Aileron Ultra-Bold"/>
                <a:sym typeface="Aileron Ultra-Bold"/>
              </a:rPr>
              <a:t>Hasil Analisis studi kasus pertama</a:t>
            </a:r>
          </a:p>
        </p:txBody>
      </p:sp>
      <p:sp>
        <p:nvSpPr>
          <p:cNvPr name="TextBox 15" id="15"/>
          <p:cNvSpPr txBox="true"/>
          <p:nvPr/>
        </p:nvSpPr>
        <p:spPr>
          <a:xfrm rot="0">
            <a:off x="6595370" y="1451266"/>
            <a:ext cx="11692630" cy="1038225"/>
          </a:xfrm>
          <a:prstGeom prst="rect">
            <a:avLst/>
          </a:prstGeom>
        </p:spPr>
        <p:txBody>
          <a:bodyPr anchor="t" rtlCol="false" tIns="0" lIns="0" bIns="0" rIns="0">
            <a:spAutoFit/>
          </a:bodyPr>
          <a:lstStyle/>
          <a:p>
            <a:pPr algn="l">
              <a:lnSpc>
                <a:spcPts val="4079"/>
              </a:lnSpc>
            </a:pPr>
            <a:r>
              <a:rPr lang="en-US" b="true" sz="3399" spc="-101">
                <a:solidFill>
                  <a:srgbClr val="000000"/>
                </a:solidFill>
                <a:latin typeface="Aileron Bold"/>
                <a:ea typeface="Aileron Bold"/>
                <a:cs typeface="Aileron Bold"/>
                <a:sym typeface="Aileron Bold"/>
              </a:rPr>
              <a:t>Tunjukkan contoh growth mindset yang bisa digunakan oleh kelompok siswa SMK tersebut?</a:t>
            </a:r>
          </a:p>
        </p:txBody>
      </p:sp>
      <p:sp>
        <p:nvSpPr>
          <p:cNvPr name="TextBox 16" id="16"/>
          <p:cNvSpPr txBox="true"/>
          <p:nvPr/>
        </p:nvSpPr>
        <p:spPr>
          <a:xfrm rot="0">
            <a:off x="6595370" y="2703597"/>
            <a:ext cx="11116647" cy="6703941"/>
          </a:xfrm>
          <a:prstGeom prst="rect">
            <a:avLst/>
          </a:prstGeom>
        </p:spPr>
        <p:txBody>
          <a:bodyPr anchor="t" rtlCol="false" tIns="0" lIns="0" bIns="0" rIns="0">
            <a:spAutoFit/>
          </a:bodyPr>
          <a:lstStyle/>
          <a:p>
            <a:pPr algn="l">
              <a:lnSpc>
                <a:spcPts val="3565"/>
              </a:lnSpc>
            </a:pPr>
            <a:r>
              <a:rPr lang="en-US" sz="2971" spc="-89" b="true">
                <a:solidFill>
                  <a:srgbClr val="000000"/>
                </a:solidFill>
                <a:latin typeface="Aileron Bold"/>
                <a:ea typeface="Aileron Bold"/>
                <a:cs typeface="Aileron Bold"/>
                <a:sym typeface="Aileron Bold"/>
              </a:rPr>
              <a:t>1. Saat Produk Tidak Laku</a:t>
            </a:r>
          </a:p>
          <a:p>
            <a:pPr algn="l">
              <a:lnSpc>
                <a:spcPts val="3565"/>
              </a:lnSpc>
            </a:pPr>
            <a:r>
              <a:rPr lang="en-US" sz="2971" spc="-89" b="true">
                <a:solidFill>
                  <a:srgbClr val="000000"/>
                </a:solidFill>
                <a:latin typeface="Aileron Bold"/>
                <a:ea typeface="Aileron Bold"/>
                <a:cs typeface="Aileron Bold"/>
                <a:sym typeface="Aileron Bold"/>
              </a:rPr>
              <a:t> Fixed mindset</a:t>
            </a:r>
            <a:r>
              <a:rPr lang="en-US" sz="2971" spc="-89">
                <a:solidFill>
                  <a:srgbClr val="000000"/>
                </a:solidFill>
                <a:latin typeface="Aileron"/>
                <a:ea typeface="Aileron"/>
                <a:cs typeface="Aileron"/>
                <a:sym typeface="Aileron"/>
              </a:rPr>
              <a:t>: “Makanan kita jelek, makanya nggak ada yang mau beli.”</a:t>
            </a:r>
          </a:p>
          <a:p>
            <a:pPr algn="l">
              <a:lnSpc>
                <a:spcPts val="3565"/>
              </a:lnSpc>
            </a:pPr>
          </a:p>
          <a:p>
            <a:pPr algn="l">
              <a:lnSpc>
                <a:spcPts val="3565"/>
              </a:lnSpc>
            </a:pPr>
            <a:r>
              <a:rPr lang="en-US" sz="2971" spc="-89">
                <a:solidFill>
                  <a:srgbClr val="000000"/>
                </a:solidFill>
                <a:latin typeface="Aileron"/>
                <a:ea typeface="Aileron"/>
                <a:cs typeface="Aileron"/>
                <a:sym typeface="Aileron"/>
              </a:rPr>
              <a:t> </a:t>
            </a:r>
            <a:r>
              <a:rPr lang="en-US" sz="2971" spc="-89" b="true">
                <a:solidFill>
                  <a:srgbClr val="000000"/>
                </a:solidFill>
                <a:latin typeface="Aileron Bold"/>
                <a:ea typeface="Aileron Bold"/>
                <a:cs typeface="Aileron Bold"/>
                <a:sym typeface="Aileron Bold"/>
              </a:rPr>
              <a:t>Growth mindset: </a:t>
            </a:r>
            <a:r>
              <a:rPr lang="en-US" sz="2971" spc="-89">
                <a:solidFill>
                  <a:srgbClr val="000000"/>
                </a:solidFill>
                <a:latin typeface="Aileron"/>
                <a:ea typeface="Aileron"/>
                <a:cs typeface="Aileron"/>
                <a:sym typeface="Aileron"/>
              </a:rPr>
              <a:t>“Penjualan belum berhasil, artinya kita harus coba pendekatan yang berbeda. Mungkin kemasannya perlu dibuat lebih menarik.”</a:t>
            </a:r>
          </a:p>
          <a:p>
            <a:pPr algn="l">
              <a:lnSpc>
                <a:spcPts val="3565"/>
              </a:lnSpc>
            </a:pPr>
          </a:p>
          <a:p>
            <a:pPr algn="l">
              <a:lnSpc>
                <a:spcPts val="3565"/>
              </a:lnSpc>
            </a:pPr>
            <a:r>
              <a:rPr lang="en-US" sz="2971" spc="-89" b="true">
                <a:solidFill>
                  <a:srgbClr val="000000"/>
                </a:solidFill>
                <a:latin typeface="Aileron Bold"/>
                <a:ea typeface="Aileron Bold"/>
                <a:cs typeface="Aileron Bold"/>
                <a:sym typeface="Aileron Bold"/>
              </a:rPr>
              <a:t> </a:t>
            </a:r>
            <a:r>
              <a:rPr lang="en-US" sz="2971" spc="-89" b="true">
                <a:solidFill>
                  <a:srgbClr val="000000"/>
                </a:solidFill>
                <a:latin typeface="Aileron Bold"/>
                <a:ea typeface="Aileron Bold"/>
                <a:cs typeface="Aileron Bold"/>
                <a:sym typeface="Aileron Bold"/>
              </a:rPr>
              <a:t>2. Saat Gagal Berkali-Kali Menjual</a:t>
            </a:r>
          </a:p>
          <a:p>
            <a:pPr algn="l">
              <a:lnSpc>
                <a:spcPts val="3565"/>
              </a:lnSpc>
            </a:pPr>
            <a:r>
              <a:rPr lang="en-US" sz="2971" spc="-89">
                <a:solidFill>
                  <a:srgbClr val="000000"/>
                </a:solidFill>
                <a:latin typeface="Aileron"/>
                <a:ea typeface="Aileron"/>
                <a:cs typeface="Aileron"/>
                <a:sym typeface="Aileron"/>
              </a:rPr>
              <a:t> </a:t>
            </a:r>
            <a:r>
              <a:rPr lang="en-US" sz="2971" spc="-89" b="true">
                <a:solidFill>
                  <a:srgbClr val="000000"/>
                </a:solidFill>
                <a:latin typeface="Aileron Bold"/>
                <a:ea typeface="Aileron Bold"/>
                <a:cs typeface="Aileron Bold"/>
                <a:sym typeface="Aileron Bold"/>
              </a:rPr>
              <a:t>Fixed mindset:</a:t>
            </a:r>
            <a:r>
              <a:rPr lang="en-US" sz="2971" spc="-89">
                <a:solidFill>
                  <a:srgbClr val="000000"/>
                </a:solidFill>
                <a:latin typeface="Aileron"/>
                <a:ea typeface="Aileron"/>
                <a:cs typeface="Aileron"/>
                <a:sym typeface="Aileron"/>
              </a:rPr>
              <a:t> “Kita nggak cocok jadi pengusaha, mending berhenti aja.”</a:t>
            </a:r>
          </a:p>
          <a:p>
            <a:pPr algn="l">
              <a:lnSpc>
                <a:spcPts val="3565"/>
              </a:lnSpc>
            </a:pPr>
          </a:p>
          <a:p>
            <a:pPr algn="l">
              <a:lnSpc>
                <a:spcPts val="3565"/>
              </a:lnSpc>
            </a:pPr>
            <a:r>
              <a:rPr lang="en-US" sz="2971" spc="-89">
                <a:solidFill>
                  <a:srgbClr val="000000"/>
                </a:solidFill>
                <a:latin typeface="Aileron"/>
                <a:ea typeface="Aileron"/>
                <a:cs typeface="Aileron"/>
                <a:sym typeface="Aileron"/>
              </a:rPr>
              <a:t> </a:t>
            </a:r>
            <a:r>
              <a:rPr lang="en-US" sz="2971" spc="-89" b="true">
                <a:solidFill>
                  <a:srgbClr val="000000"/>
                </a:solidFill>
                <a:latin typeface="Aileron Bold"/>
                <a:ea typeface="Aileron Bold"/>
                <a:cs typeface="Aileron Bold"/>
                <a:sym typeface="Aileron Bold"/>
              </a:rPr>
              <a:t>Growth mindset</a:t>
            </a:r>
            <a:r>
              <a:rPr lang="en-US" sz="2971" spc="-89">
                <a:solidFill>
                  <a:srgbClr val="000000"/>
                </a:solidFill>
                <a:latin typeface="Aileron"/>
                <a:ea typeface="Aileron"/>
                <a:cs typeface="Aileron"/>
                <a:sym typeface="Aileron"/>
              </a:rPr>
              <a:t>: “Setiap kegagalan adalah pelajaran. Kita bisa analisa kenapa gagal dan cari cara baru untuk mencoba lagi.”</a:t>
            </a:r>
          </a:p>
          <a:p>
            <a:pPr algn="l">
              <a:lnSpc>
                <a:spcPts val="356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1355" y="1176965"/>
            <a:ext cx="227345" cy="2273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9887" y="3052497"/>
            <a:ext cx="209942" cy="160081"/>
          </a:xfrm>
          <a:custGeom>
            <a:avLst/>
            <a:gdLst/>
            <a:ahLst/>
            <a:cxnLst/>
            <a:rect r="r" b="b" t="t" l="l"/>
            <a:pathLst>
              <a:path h="160081" w="209942">
                <a:moveTo>
                  <a:pt x="0" y="0"/>
                </a:moveTo>
                <a:lnTo>
                  <a:pt x="209942" y="0"/>
                </a:lnTo>
                <a:lnTo>
                  <a:pt x="209942" y="160080"/>
                </a:lnTo>
                <a:lnTo>
                  <a:pt x="0" y="160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741336" y="0"/>
            <a:ext cx="3546664" cy="10287000"/>
            <a:chOff x="0" y="0"/>
            <a:chExt cx="934101" cy="2709333"/>
          </a:xfrm>
        </p:grpSpPr>
        <p:sp>
          <p:nvSpPr>
            <p:cNvPr name="Freeform 7" id="7"/>
            <p:cNvSpPr/>
            <p:nvPr/>
          </p:nvSpPr>
          <p:spPr>
            <a:xfrm flipH="false" flipV="false" rot="0">
              <a:off x="0" y="0"/>
              <a:ext cx="934101" cy="2709333"/>
            </a:xfrm>
            <a:custGeom>
              <a:avLst/>
              <a:gdLst/>
              <a:ahLst/>
              <a:cxnLst/>
              <a:rect r="r" b="b" t="t" l="l"/>
              <a:pathLst>
                <a:path h="2709333" w="934101">
                  <a:moveTo>
                    <a:pt x="0" y="0"/>
                  </a:moveTo>
                  <a:lnTo>
                    <a:pt x="934101" y="0"/>
                  </a:lnTo>
                  <a:lnTo>
                    <a:pt x="934101" y="2709333"/>
                  </a:lnTo>
                  <a:lnTo>
                    <a:pt x="0" y="2709333"/>
                  </a:lnTo>
                  <a:close/>
                </a:path>
              </a:pathLst>
            </a:custGeom>
            <a:gradFill rotWithShape="true">
              <a:gsLst>
                <a:gs pos="0">
                  <a:srgbClr val="00305D">
                    <a:alpha val="100000"/>
                  </a:srgbClr>
                </a:gs>
                <a:gs pos="100000">
                  <a:srgbClr val="0065C4">
                    <a:alpha val="100000"/>
                  </a:srgbClr>
                </a:gs>
              </a:gsLst>
              <a:lin ang="0"/>
            </a:gradFill>
          </p:spPr>
        </p:sp>
        <p:sp>
          <p:nvSpPr>
            <p:cNvPr name="TextBox 8" id="8"/>
            <p:cNvSpPr txBox="true"/>
            <p:nvPr/>
          </p:nvSpPr>
          <p:spPr>
            <a:xfrm>
              <a:off x="0" y="-38100"/>
              <a:ext cx="934101"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004298" y="1500188"/>
            <a:ext cx="5474077" cy="7286625"/>
          </a:xfrm>
          <a:custGeom>
            <a:avLst/>
            <a:gdLst/>
            <a:ahLst/>
            <a:cxnLst/>
            <a:rect r="r" b="b" t="t" l="l"/>
            <a:pathLst>
              <a:path h="7286625" w="5474077">
                <a:moveTo>
                  <a:pt x="0" y="0"/>
                </a:moveTo>
                <a:lnTo>
                  <a:pt x="5474077" y="0"/>
                </a:lnTo>
                <a:lnTo>
                  <a:pt x="5474077" y="7286624"/>
                </a:lnTo>
                <a:lnTo>
                  <a:pt x="0" y="7286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462508" y="1953880"/>
            <a:ext cx="4557657" cy="6379240"/>
            <a:chOff x="0" y="0"/>
            <a:chExt cx="1200371" cy="1680129"/>
          </a:xfrm>
        </p:grpSpPr>
        <p:sp>
          <p:nvSpPr>
            <p:cNvPr name="Freeform 11" id="11"/>
            <p:cNvSpPr/>
            <p:nvPr/>
          </p:nvSpPr>
          <p:spPr>
            <a:xfrm flipH="false" flipV="false" rot="0">
              <a:off x="0" y="0"/>
              <a:ext cx="1200371" cy="1680129"/>
            </a:xfrm>
            <a:custGeom>
              <a:avLst/>
              <a:gdLst/>
              <a:ahLst/>
              <a:cxnLst/>
              <a:rect r="r" b="b" t="t" l="l"/>
              <a:pathLst>
                <a:path h="1680129" w="1200371">
                  <a:moveTo>
                    <a:pt x="81536" y="0"/>
                  </a:moveTo>
                  <a:lnTo>
                    <a:pt x="1118835" y="0"/>
                  </a:lnTo>
                  <a:cubicBezTo>
                    <a:pt x="1163866" y="0"/>
                    <a:pt x="1200371" y="36505"/>
                    <a:pt x="1200371" y="81536"/>
                  </a:cubicBezTo>
                  <a:lnTo>
                    <a:pt x="1200371" y="1598593"/>
                  </a:lnTo>
                  <a:cubicBezTo>
                    <a:pt x="1200371" y="1620218"/>
                    <a:pt x="1191780" y="1640957"/>
                    <a:pt x="1176489" y="1656248"/>
                  </a:cubicBezTo>
                  <a:cubicBezTo>
                    <a:pt x="1161198" y="1671539"/>
                    <a:pt x="1140459" y="1680129"/>
                    <a:pt x="1118835" y="1680129"/>
                  </a:cubicBezTo>
                  <a:lnTo>
                    <a:pt x="81536" y="1680129"/>
                  </a:lnTo>
                  <a:cubicBezTo>
                    <a:pt x="36505" y="1680129"/>
                    <a:pt x="0" y="1643624"/>
                    <a:pt x="0" y="1598593"/>
                  </a:cubicBezTo>
                  <a:lnTo>
                    <a:pt x="0" y="81536"/>
                  </a:lnTo>
                  <a:cubicBezTo>
                    <a:pt x="0" y="36505"/>
                    <a:pt x="36505" y="0"/>
                    <a:pt x="81536" y="0"/>
                  </a:cubicBezTo>
                  <a:close/>
                </a:path>
              </a:pathLst>
            </a:custGeom>
            <a:gradFill rotWithShape="true">
              <a:gsLst>
                <a:gs pos="0">
                  <a:srgbClr val="00305D">
                    <a:alpha val="100000"/>
                  </a:srgbClr>
                </a:gs>
                <a:gs pos="100000">
                  <a:srgbClr val="0065C4">
                    <a:alpha val="100000"/>
                  </a:srgbClr>
                </a:gs>
              </a:gsLst>
              <a:lin ang="0"/>
            </a:gradFill>
          </p:spPr>
        </p:sp>
        <p:sp>
          <p:nvSpPr>
            <p:cNvPr name="TextBox 12" id="12"/>
            <p:cNvSpPr txBox="true"/>
            <p:nvPr/>
          </p:nvSpPr>
          <p:spPr>
            <a:xfrm>
              <a:off x="0" y="-38100"/>
              <a:ext cx="1200371" cy="171822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691342" y="2187176"/>
            <a:ext cx="4099989" cy="5912649"/>
            <a:chOff x="0" y="0"/>
            <a:chExt cx="706100" cy="1018277"/>
          </a:xfrm>
        </p:grpSpPr>
        <p:sp>
          <p:nvSpPr>
            <p:cNvPr name="Freeform 14" id="14"/>
            <p:cNvSpPr/>
            <p:nvPr/>
          </p:nvSpPr>
          <p:spPr>
            <a:xfrm flipH="false" flipV="false" rot="0">
              <a:off x="0" y="0"/>
              <a:ext cx="706100" cy="1018277"/>
            </a:xfrm>
            <a:custGeom>
              <a:avLst/>
              <a:gdLst/>
              <a:ahLst/>
              <a:cxnLst/>
              <a:rect r="r" b="b" t="t" l="l"/>
              <a:pathLst>
                <a:path h="1018277" w="706100">
                  <a:moveTo>
                    <a:pt x="60425" y="0"/>
                  </a:moveTo>
                  <a:lnTo>
                    <a:pt x="645675" y="0"/>
                  </a:lnTo>
                  <a:cubicBezTo>
                    <a:pt x="679047" y="0"/>
                    <a:pt x="706100" y="27053"/>
                    <a:pt x="706100" y="60425"/>
                  </a:cubicBezTo>
                  <a:lnTo>
                    <a:pt x="706100" y="957852"/>
                  </a:lnTo>
                  <a:cubicBezTo>
                    <a:pt x="706100" y="991224"/>
                    <a:pt x="679047" y="1018277"/>
                    <a:pt x="645675" y="1018277"/>
                  </a:cubicBezTo>
                  <a:lnTo>
                    <a:pt x="60425" y="1018277"/>
                  </a:lnTo>
                  <a:cubicBezTo>
                    <a:pt x="27053" y="1018277"/>
                    <a:pt x="0" y="991224"/>
                    <a:pt x="0" y="957852"/>
                  </a:cubicBezTo>
                  <a:lnTo>
                    <a:pt x="0" y="60425"/>
                  </a:lnTo>
                  <a:cubicBezTo>
                    <a:pt x="0" y="27053"/>
                    <a:pt x="27053" y="0"/>
                    <a:pt x="60425" y="0"/>
                  </a:cubicBezTo>
                  <a:close/>
                </a:path>
              </a:pathLst>
            </a:custGeom>
            <a:blipFill>
              <a:blip r:embed="rId6"/>
              <a:stretch>
                <a:fillRect l="-33118" t="0" r="-33118" b="0"/>
              </a:stretch>
            </a:blipFill>
          </p:spPr>
        </p:sp>
      </p:grpSp>
      <p:sp>
        <p:nvSpPr>
          <p:cNvPr name="TextBox 15" id="15"/>
          <p:cNvSpPr txBox="true"/>
          <p:nvPr/>
        </p:nvSpPr>
        <p:spPr>
          <a:xfrm rot="0">
            <a:off x="1028700" y="406001"/>
            <a:ext cx="10180215" cy="523875"/>
          </a:xfrm>
          <a:prstGeom prst="rect">
            <a:avLst/>
          </a:prstGeom>
        </p:spPr>
        <p:txBody>
          <a:bodyPr anchor="t" rtlCol="false" tIns="0" lIns="0" bIns="0" rIns="0">
            <a:spAutoFit/>
          </a:bodyPr>
          <a:lstStyle/>
          <a:p>
            <a:pPr algn="just">
              <a:lnSpc>
                <a:spcPts val="4199"/>
              </a:lnSpc>
            </a:pPr>
            <a:r>
              <a:rPr lang="en-US" b="true" sz="3499" spc="-104">
                <a:solidFill>
                  <a:srgbClr val="000000"/>
                </a:solidFill>
                <a:latin typeface="Aileron Ultra-Bold"/>
                <a:ea typeface="Aileron Ultra-Bold"/>
                <a:cs typeface="Aileron Ultra-Bold"/>
                <a:sym typeface="Aileron Ultra-Bold"/>
              </a:rPr>
              <a:t>Hasil Analisis studi kasus pertama</a:t>
            </a:r>
          </a:p>
        </p:txBody>
      </p:sp>
      <p:sp>
        <p:nvSpPr>
          <p:cNvPr name="TextBox 16" id="16"/>
          <p:cNvSpPr txBox="true"/>
          <p:nvPr/>
        </p:nvSpPr>
        <p:spPr>
          <a:xfrm rot="0">
            <a:off x="1299829" y="1028700"/>
            <a:ext cx="13441508" cy="1047750"/>
          </a:xfrm>
          <a:prstGeom prst="rect">
            <a:avLst/>
          </a:prstGeom>
        </p:spPr>
        <p:txBody>
          <a:bodyPr anchor="t" rtlCol="false" tIns="0" lIns="0" bIns="0" rIns="0">
            <a:spAutoFit/>
          </a:bodyPr>
          <a:lstStyle/>
          <a:p>
            <a:pPr algn="l">
              <a:lnSpc>
                <a:spcPts val="4199"/>
              </a:lnSpc>
            </a:pPr>
            <a:r>
              <a:rPr lang="en-US" b="true" sz="3499" spc="-104">
                <a:solidFill>
                  <a:srgbClr val="000000"/>
                </a:solidFill>
                <a:latin typeface="Aileron Bold"/>
                <a:ea typeface="Aileron Bold"/>
                <a:cs typeface="Aileron Bold"/>
                <a:sym typeface="Aileron Bold"/>
              </a:rPr>
              <a:t>Nilai-nilai karakter wirausaha apa saja yang harus dikuatkan dalam kelompok siswa SMK tersebut?</a:t>
            </a:r>
          </a:p>
        </p:txBody>
      </p:sp>
      <p:sp>
        <p:nvSpPr>
          <p:cNvPr name="TextBox 17" id="17"/>
          <p:cNvSpPr txBox="true"/>
          <p:nvPr/>
        </p:nvSpPr>
        <p:spPr>
          <a:xfrm rot="0">
            <a:off x="1299829" y="2177651"/>
            <a:ext cx="9160603" cy="8010525"/>
          </a:xfrm>
          <a:prstGeom prst="rect">
            <a:avLst/>
          </a:prstGeom>
        </p:spPr>
        <p:txBody>
          <a:bodyPr anchor="t" rtlCol="false" tIns="0" lIns="0" bIns="0" rIns="0">
            <a:spAutoFit/>
          </a:bodyPr>
          <a:lstStyle/>
          <a:p>
            <a:pPr algn="l">
              <a:lnSpc>
                <a:spcPts val="3051"/>
              </a:lnSpc>
            </a:pPr>
            <a:r>
              <a:rPr lang="en-US" sz="2542" spc="-76">
                <a:solidFill>
                  <a:srgbClr val="000000"/>
                </a:solidFill>
                <a:latin typeface="Aileron"/>
                <a:ea typeface="Aileron"/>
                <a:cs typeface="Aileron"/>
                <a:sym typeface="Aileron"/>
              </a:rPr>
              <a:t>Berikut adalah nilai-nilai karakter wirausaha yang perlu dikuatkan dalam kelompok siswa SMK tersebut agar mereka mampu berkembang adalah : </a:t>
            </a:r>
          </a:p>
          <a:p>
            <a:pPr algn="l">
              <a:lnSpc>
                <a:spcPts val="3051"/>
              </a:lnSpc>
            </a:pPr>
            <a:r>
              <a:rPr lang="en-US" sz="2542" spc="-76">
                <a:solidFill>
                  <a:srgbClr val="000000"/>
                </a:solidFill>
                <a:latin typeface="Aileron"/>
                <a:ea typeface="Aileron"/>
                <a:cs typeface="Aileron"/>
                <a:sym typeface="Aileron"/>
              </a:rPr>
              <a:t>1. </a:t>
            </a:r>
            <a:r>
              <a:rPr lang="en-US" sz="2542" spc="-76" b="true">
                <a:solidFill>
                  <a:srgbClr val="000000"/>
                </a:solidFill>
                <a:latin typeface="Aileron Bold"/>
                <a:ea typeface="Aileron Bold"/>
                <a:cs typeface="Aileron Bold"/>
                <a:sym typeface="Aileron Bold"/>
              </a:rPr>
              <a:t>Disiplin</a:t>
            </a:r>
          </a:p>
          <a:p>
            <a:pPr algn="l">
              <a:lnSpc>
                <a:spcPts val="3051"/>
              </a:lnSpc>
            </a:pPr>
            <a:r>
              <a:rPr lang="en-US" sz="2542" spc="-76">
                <a:solidFill>
                  <a:srgbClr val="000000"/>
                </a:solidFill>
                <a:latin typeface="Aileron"/>
                <a:ea typeface="Aileron"/>
                <a:cs typeface="Aileron"/>
                <a:sym typeface="Aileron"/>
              </a:rPr>
              <a:t>Mampu mengatur waktu, konsisten menjalankan tugas, dan menyelesaikan tanggung jawab tepat waktu.</a:t>
            </a:r>
          </a:p>
          <a:p>
            <a:pPr algn="l">
              <a:lnSpc>
                <a:spcPts val="3051"/>
              </a:lnSpc>
            </a:pPr>
            <a:r>
              <a:rPr lang="en-US" sz="2542" spc="-76" b="true">
                <a:solidFill>
                  <a:srgbClr val="000000"/>
                </a:solidFill>
                <a:latin typeface="Aileron Bold"/>
                <a:ea typeface="Aileron Bold"/>
                <a:cs typeface="Aileron Bold"/>
                <a:sym typeface="Aileron Bold"/>
              </a:rPr>
              <a:t>2.Tanggung Jawab</a:t>
            </a:r>
          </a:p>
          <a:p>
            <a:pPr algn="l">
              <a:lnSpc>
                <a:spcPts val="3051"/>
              </a:lnSpc>
            </a:pPr>
            <a:r>
              <a:rPr lang="en-US" sz="2542" spc="-76">
                <a:solidFill>
                  <a:srgbClr val="000000"/>
                </a:solidFill>
                <a:latin typeface="Aileron"/>
                <a:ea typeface="Aileron"/>
                <a:cs typeface="Aileron"/>
                <a:sym typeface="Aileron"/>
              </a:rPr>
              <a:t>Mampu mempertanggungjawabkan tugas dan keputusan yang diambil.</a:t>
            </a:r>
          </a:p>
          <a:p>
            <a:pPr algn="l">
              <a:lnSpc>
                <a:spcPts val="3051"/>
              </a:lnSpc>
            </a:pPr>
            <a:r>
              <a:rPr lang="en-US" sz="2542" spc="-76">
                <a:solidFill>
                  <a:srgbClr val="000000"/>
                </a:solidFill>
                <a:latin typeface="Aileron"/>
                <a:ea typeface="Aileron"/>
                <a:cs typeface="Aileron"/>
                <a:sym typeface="Aileron"/>
              </a:rPr>
              <a:t>3.</a:t>
            </a:r>
            <a:r>
              <a:rPr lang="en-US" sz="2542" spc="-76" b="true">
                <a:solidFill>
                  <a:srgbClr val="000000"/>
                </a:solidFill>
                <a:latin typeface="Aileron Bold"/>
                <a:ea typeface="Aileron Bold"/>
                <a:cs typeface="Aileron Bold"/>
                <a:sym typeface="Aileron Bold"/>
              </a:rPr>
              <a:t> Kerja Sama Tim (Kolaborasi)</a:t>
            </a:r>
          </a:p>
          <a:p>
            <a:pPr algn="l">
              <a:lnSpc>
                <a:spcPts val="3051"/>
              </a:lnSpc>
            </a:pPr>
            <a:r>
              <a:rPr lang="en-US" sz="2542" spc="-76">
                <a:solidFill>
                  <a:srgbClr val="000000"/>
                </a:solidFill>
                <a:latin typeface="Aileron"/>
                <a:ea typeface="Aileron"/>
                <a:cs typeface="Aileron"/>
                <a:sym typeface="Aileron"/>
              </a:rPr>
              <a:t> Mampu bekerja sama, saling membantu, dan menghargai pendapat satu sama lain</a:t>
            </a:r>
          </a:p>
          <a:p>
            <a:pPr algn="l">
              <a:lnSpc>
                <a:spcPts val="3051"/>
              </a:lnSpc>
            </a:pPr>
            <a:r>
              <a:rPr lang="en-US" sz="2542" spc="-76" b="true">
                <a:solidFill>
                  <a:srgbClr val="000000"/>
                </a:solidFill>
                <a:latin typeface="Aileron Bold"/>
                <a:ea typeface="Aileron Bold"/>
                <a:cs typeface="Aileron Bold"/>
                <a:sym typeface="Aileron Bold"/>
              </a:rPr>
              <a:t>4.  Kreativitas</a:t>
            </a:r>
          </a:p>
          <a:p>
            <a:pPr algn="l">
              <a:lnSpc>
                <a:spcPts val="3051"/>
              </a:lnSpc>
            </a:pPr>
            <a:r>
              <a:rPr lang="en-US" sz="2542" spc="-76">
                <a:solidFill>
                  <a:srgbClr val="000000"/>
                </a:solidFill>
                <a:latin typeface="Aileron"/>
                <a:ea typeface="Aileron"/>
                <a:cs typeface="Aileron"/>
                <a:sym typeface="Aileron"/>
              </a:rPr>
              <a:t> Mampu menemukan ide-ide baru dan solusi yang inovatif.</a:t>
            </a:r>
          </a:p>
          <a:p>
            <a:pPr algn="l">
              <a:lnSpc>
                <a:spcPts val="3051"/>
              </a:lnSpc>
            </a:pPr>
            <a:r>
              <a:rPr lang="en-US" sz="2542" spc="-76" b="true">
                <a:solidFill>
                  <a:srgbClr val="000000"/>
                </a:solidFill>
                <a:latin typeface="Aileron Bold"/>
                <a:ea typeface="Aileron Bold"/>
                <a:cs typeface="Aileron Bold"/>
                <a:sym typeface="Aileron Bold"/>
              </a:rPr>
              <a:t>5.  Pantang Menyerah (Ulet dan Gigih)</a:t>
            </a:r>
          </a:p>
          <a:p>
            <a:pPr algn="l">
              <a:lnSpc>
                <a:spcPts val="3051"/>
              </a:lnSpc>
            </a:pPr>
            <a:r>
              <a:rPr lang="en-US" sz="2542" spc="-76">
                <a:solidFill>
                  <a:srgbClr val="000000"/>
                </a:solidFill>
                <a:latin typeface="Aileron"/>
                <a:ea typeface="Aileron"/>
                <a:cs typeface="Aileron"/>
                <a:sym typeface="Aileron"/>
              </a:rPr>
              <a:t> Tidak mudah putus asa saat mengalami kegagalan.</a:t>
            </a:r>
          </a:p>
          <a:p>
            <a:pPr algn="l">
              <a:lnSpc>
                <a:spcPts val="3051"/>
              </a:lnSpc>
            </a:pPr>
            <a:r>
              <a:rPr lang="en-US" sz="2542" spc="-76" b="true">
                <a:solidFill>
                  <a:srgbClr val="000000"/>
                </a:solidFill>
                <a:latin typeface="Aileron Bold"/>
                <a:ea typeface="Aileron Bold"/>
                <a:cs typeface="Aileron Bold"/>
                <a:sym typeface="Aileron Bold"/>
              </a:rPr>
              <a:t>6. Percaya Diri</a:t>
            </a:r>
          </a:p>
          <a:p>
            <a:pPr algn="l">
              <a:lnSpc>
                <a:spcPts val="3051"/>
              </a:lnSpc>
            </a:pPr>
            <a:r>
              <a:rPr lang="en-US" sz="2542" spc="-76">
                <a:solidFill>
                  <a:srgbClr val="000000"/>
                </a:solidFill>
                <a:latin typeface="Aileron"/>
                <a:ea typeface="Aileron"/>
                <a:cs typeface="Aileron"/>
                <a:sym typeface="Aileron"/>
              </a:rPr>
              <a:t> Yakin terhadap kemampuan diri dan produk yang ditawarkan.</a:t>
            </a:r>
          </a:p>
          <a:p>
            <a:pPr algn="l">
              <a:lnSpc>
                <a:spcPts val="3051"/>
              </a:lnSpc>
            </a:pPr>
            <a:r>
              <a:rPr lang="en-US" sz="2542" spc="-76">
                <a:solidFill>
                  <a:srgbClr val="000000"/>
                </a:solidFill>
                <a:latin typeface="Aileron"/>
                <a:ea typeface="Aileron"/>
                <a:cs typeface="Aileron"/>
                <a:sym typeface="Aileron"/>
              </a:rPr>
              <a:t>7</a:t>
            </a:r>
            <a:r>
              <a:rPr lang="en-US" sz="2542" spc="-76" b="true">
                <a:solidFill>
                  <a:srgbClr val="000000"/>
                </a:solidFill>
                <a:latin typeface="Aileron Bold"/>
                <a:ea typeface="Aileron Bold"/>
                <a:cs typeface="Aileron Bold"/>
                <a:sym typeface="Aileron Bold"/>
              </a:rPr>
              <a:t>. Jujur dan Amanah</a:t>
            </a:r>
          </a:p>
          <a:p>
            <a:pPr algn="l">
              <a:lnSpc>
                <a:spcPts val="3051"/>
              </a:lnSpc>
            </a:pPr>
            <a:r>
              <a:rPr lang="en-US" sz="2542" spc="-76">
                <a:solidFill>
                  <a:srgbClr val="000000"/>
                </a:solidFill>
                <a:latin typeface="Aileron"/>
                <a:ea typeface="Aileron"/>
                <a:cs typeface="Aileron"/>
                <a:sym typeface="Aileron"/>
              </a:rPr>
              <a:t> Bersikap terbuka, jujur dalam pencatatan keuangan, dan tidak menyalahgunakan kepercayaan.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10646" y="7025234"/>
            <a:ext cx="7777354" cy="7602364"/>
          </a:xfrm>
          <a:custGeom>
            <a:avLst/>
            <a:gdLst/>
            <a:ahLst/>
            <a:cxnLst/>
            <a:rect r="r" b="b" t="t" l="l"/>
            <a:pathLst>
              <a:path h="7602364" w="7777354">
                <a:moveTo>
                  <a:pt x="0" y="0"/>
                </a:moveTo>
                <a:lnTo>
                  <a:pt x="7777354" y="0"/>
                </a:lnTo>
                <a:lnTo>
                  <a:pt x="7777354" y="7602364"/>
                </a:lnTo>
                <a:lnTo>
                  <a:pt x="0" y="7602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02446" y="-539416"/>
            <a:ext cx="11371107" cy="11365833"/>
          </a:xfrm>
          <a:custGeom>
            <a:avLst/>
            <a:gdLst/>
            <a:ahLst/>
            <a:cxnLst/>
            <a:rect r="r" b="b" t="t" l="l"/>
            <a:pathLst>
              <a:path h="11365833" w="11371107">
                <a:moveTo>
                  <a:pt x="0" y="0"/>
                </a:moveTo>
                <a:lnTo>
                  <a:pt x="11371108" y="0"/>
                </a:lnTo>
                <a:lnTo>
                  <a:pt x="11371108" y="11365832"/>
                </a:lnTo>
                <a:lnTo>
                  <a:pt x="0" y="11365832"/>
                </a:lnTo>
                <a:lnTo>
                  <a:pt x="0" y="0"/>
                </a:lnTo>
                <a:close/>
              </a:path>
            </a:pathLst>
          </a:custGeom>
          <a:blipFill>
            <a:blip r:embed="rId4"/>
            <a:stretch>
              <a:fillRect l="0" t="0" r="0" b="0"/>
            </a:stretch>
          </a:blipFill>
        </p:spPr>
      </p:sp>
      <p:grpSp>
        <p:nvGrpSpPr>
          <p:cNvPr name="Group 4" id="4"/>
          <p:cNvGrpSpPr/>
          <p:nvPr/>
        </p:nvGrpSpPr>
        <p:grpSpPr>
          <a:xfrm rot="0">
            <a:off x="12816471" y="-328029"/>
            <a:ext cx="10943058" cy="109430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3144500" y="0"/>
            <a:ext cx="5143500" cy="10287000"/>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5"/>
              <a:stretch>
                <a:fillRect l="-100093" t="0" r="-100093" b="0"/>
              </a:stretch>
            </a:blipFill>
          </p:spPr>
        </p:sp>
      </p:grpSp>
      <p:grpSp>
        <p:nvGrpSpPr>
          <p:cNvPr name="Group 9" id="9"/>
          <p:cNvGrpSpPr/>
          <p:nvPr/>
        </p:nvGrpSpPr>
        <p:grpSpPr>
          <a:xfrm rot="0">
            <a:off x="-698849" y="453056"/>
            <a:ext cx="11143046" cy="1151288"/>
            <a:chOff x="0" y="0"/>
            <a:chExt cx="5900174" cy="609600"/>
          </a:xfrm>
        </p:grpSpPr>
        <p:sp>
          <p:nvSpPr>
            <p:cNvPr name="Freeform 10" id="10"/>
            <p:cNvSpPr/>
            <p:nvPr/>
          </p:nvSpPr>
          <p:spPr>
            <a:xfrm flipH="false" flipV="false" rot="0">
              <a:off x="0" y="0"/>
              <a:ext cx="5900174" cy="609600"/>
            </a:xfrm>
            <a:custGeom>
              <a:avLst/>
              <a:gdLst/>
              <a:ahLst/>
              <a:cxnLst/>
              <a:rect r="r" b="b" t="t" l="l"/>
              <a:pathLst>
                <a:path h="609600" w="5900174">
                  <a:moveTo>
                    <a:pt x="5696974" y="0"/>
                  </a:moveTo>
                  <a:lnTo>
                    <a:pt x="0" y="0"/>
                  </a:lnTo>
                  <a:lnTo>
                    <a:pt x="203200" y="609600"/>
                  </a:lnTo>
                  <a:lnTo>
                    <a:pt x="5900174" y="609600"/>
                  </a:lnTo>
                  <a:lnTo>
                    <a:pt x="5696974" y="0"/>
                  </a:lnTo>
                  <a:close/>
                </a:path>
              </a:pathLst>
            </a:custGeom>
            <a:gradFill rotWithShape="true">
              <a:gsLst>
                <a:gs pos="0">
                  <a:srgbClr val="00305D">
                    <a:alpha val="100000"/>
                  </a:srgbClr>
                </a:gs>
                <a:gs pos="100000">
                  <a:srgbClr val="0065C4">
                    <a:alpha val="100000"/>
                  </a:srgbClr>
                </a:gs>
              </a:gsLst>
              <a:lin ang="0"/>
            </a:gradFill>
          </p:spPr>
        </p:sp>
        <p:sp>
          <p:nvSpPr>
            <p:cNvPr name="TextBox 11" id="11"/>
            <p:cNvSpPr txBox="true"/>
            <p:nvPr/>
          </p:nvSpPr>
          <p:spPr>
            <a:xfrm>
              <a:off x="101600" y="-38100"/>
              <a:ext cx="5696974" cy="6477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50371" y="319706"/>
            <a:ext cx="9493827" cy="1160780"/>
          </a:xfrm>
          <a:prstGeom prst="rect">
            <a:avLst/>
          </a:prstGeom>
        </p:spPr>
        <p:txBody>
          <a:bodyPr anchor="t" rtlCol="false" tIns="0" lIns="0" bIns="0" rIns="0">
            <a:spAutoFit/>
          </a:bodyPr>
          <a:lstStyle/>
          <a:p>
            <a:pPr algn="l">
              <a:lnSpc>
                <a:spcPts val="9519"/>
              </a:lnSpc>
            </a:pPr>
            <a:r>
              <a:rPr lang="en-US" sz="6799" b="true">
                <a:solidFill>
                  <a:srgbClr val="FFFFFF"/>
                </a:solidFill>
                <a:latin typeface="Oswald Bold"/>
                <a:ea typeface="Oswald Bold"/>
                <a:cs typeface="Oswald Bold"/>
                <a:sym typeface="Oswald Bold"/>
              </a:rPr>
              <a:t>STUDI KASUS KEDUA</a:t>
            </a:r>
          </a:p>
        </p:txBody>
      </p:sp>
      <p:sp>
        <p:nvSpPr>
          <p:cNvPr name="TextBox 13" id="13"/>
          <p:cNvSpPr txBox="true"/>
          <p:nvPr/>
        </p:nvSpPr>
        <p:spPr>
          <a:xfrm rot="0">
            <a:off x="654721" y="1881674"/>
            <a:ext cx="9855925" cy="8145768"/>
          </a:xfrm>
          <a:prstGeom prst="rect">
            <a:avLst/>
          </a:prstGeom>
        </p:spPr>
        <p:txBody>
          <a:bodyPr anchor="t" rtlCol="false" tIns="0" lIns="0" bIns="0" rIns="0">
            <a:spAutoFit/>
          </a:bodyPr>
          <a:lstStyle/>
          <a:p>
            <a:pPr algn="just">
              <a:lnSpc>
                <a:spcPts val="3464"/>
              </a:lnSpc>
            </a:pPr>
            <a:r>
              <a:rPr lang="en-US" sz="2887" spc="-86">
                <a:solidFill>
                  <a:srgbClr val="000000"/>
                </a:solidFill>
                <a:latin typeface="Aileron"/>
                <a:ea typeface="Aileron"/>
                <a:cs typeface="Aileron"/>
                <a:sym typeface="Aileron"/>
              </a:rPr>
              <a:t>Umi adalah seorang ibu rumah tangga yang tinggal di sebuah desa kecil. Melihat banyak anak-anak yang suka jajan es, ia berpikir untuk membuat produk es serut kekinian yang bisa dijual di depan rumahnya. Namun, dia sadar bahwa banyak pedagang es serut di daerahnya menjual produk yang serupa.</a:t>
            </a:r>
          </a:p>
          <a:p>
            <a:pPr algn="just">
              <a:lnSpc>
                <a:spcPts val="3464"/>
              </a:lnSpc>
            </a:pPr>
          </a:p>
          <a:p>
            <a:pPr algn="just">
              <a:lnSpc>
                <a:spcPts val="3464"/>
              </a:lnSpc>
            </a:pPr>
            <a:r>
              <a:rPr lang="en-US" sz="2887" spc="-86">
                <a:solidFill>
                  <a:srgbClr val="000000"/>
                </a:solidFill>
                <a:latin typeface="Aileron"/>
                <a:ea typeface="Aileron"/>
                <a:cs typeface="Aileron"/>
                <a:sym typeface="Aileron"/>
              </a:rPr>
              <a:t>Umi kemudian berpikir kreatif dan membuat varian baru yang disebut “Es Kepal Umi”, yaitu es serut yang diberi topping saus cokelat kental, keju parut, dan sereal warna-warni. Tidak hanya rasanya unik, Umi juga membuat kemasan dari bahan daur ulang yang diberi hiasan tangan agar terlihat menarik.</a:t>
            </a:r>
          </a:p>
          <a:p>
            <a:pPr algn="just">
              <a:lnSpc>
                <a:spcPts val="3464"/>
              </a:lnSpc>
            </a:pPr>
          </a:p>
          <a:p>
            <a:pPr algn="just">
              <a:lnSpc>
                <a:spcPts val="3464"/>
              </a:lnSpc>
            </a:pPr>
            <a:r>
              <a:rPr lang="en-US" sz="2887" spc="-86">
                <a:solidFill>
                  <a:srgbClr val="000000"/>
                </a:solidFill>
                <a:latin typeface="Aileron"/>
                <a:ea typeface="Aileron"/>
                <a:cs typeface="Aileron"/>
                <a:sym typeface="Aileron"/>
              </a:rPr>
              <a:t>Awalnya, usahanya tidak langsung ramai. Ia pernah mengalami hari-hari tanpa pembeli. Tapi Umi tidak menyerah. Ia mengubah strategi promosi dengan membuat video singkat dan menyebarkannya melalui media sosial milik anaknya. Dalam dua minggu, pelanggan mulai berdatangan karena produk Umi dianggap unik dan berbeda.</a:t>
            </a:r>
          </a:p>
          <a:p>
            <a:pPr algn="l">
              <a:lnSpc>
                <a:spcPts val="226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10646" y="7025234"/>
            <a:ext cx="7777354" cy="7602364"/>
          </a:xfrm>
          <a:custGeom>
            <a:avLst/>
            <a:gdLst/>
            <a:ahLst/>
            <a:cxnLst/>
            <a:rect r="r" b="b" t="t" l="l"/>
            <a:pathLst>
              <a:path h="7602364" w="7777354">
                <a:moveTo>
                  <a:pt x="0" y="0"/>
                </a:moveTo>
                <a:lnTo>
                  <a:pt x="7777354" y="0"/>
                </a:lnTo>
                <a:lnTo>
                  <a:pt x="7777354" y="7602364"/>
                </a:lnTo>
                <a:lnTo>
                  <a:pt x="0" y="7602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02446" y="-539416"/>
            <a:ext cx="11371107" cy="11365833"/>
          </a:xfrm>
          <a:custGeom>
            <a:avLst/>
            <a:gdLst/>
            <a:ahLst/>
            <a:cxnLst/>
            <a:rect r="r" b="b" t="t" l="l"/>
            <a:pathLst>
              <a:path h="11365833" w="11371107">
                <a:moveTo>
                  <a:pt x="0" y="0"/>
                </a:moveTo>
                <a:lnTo>
                  <a:pt x="11371108" y="0"/>
                </a:lnTo>
                <a:lnTo>
                  <a:pt x="11371108" y="11365832"/>
                </a:lnTo>
                <a:lnTo>
                  <a:pt x="0" y="11365832"/>
                </a:lnTo>
                <a:lnTo>
                  <a:pt x="0" y="0"/>
                </a:lnTo>
                <a:close/>
              </a:path>
            </a:pathLst>
          </a:custGeom>
          <a:blipFill>
            <a:blip r:embed="rId4"/>
            <a:stretch>
              <a:fillRect l="0" t="0" r="0" b="0"/>
            </a:stretch>
          </a:blipFill>
        </p:spPr>
      </p:sp>
      <p:grpSp>
        <p:nvGrpSpPr>
          <p:cNvPr name="Group 4" id="4"/>
          <p:cNvGrpSpPr/>
          <p:nvPr/>
        </p:nvGrpSpPr>
        <p:grpSpPr>
          <a:xfrm rot="0">
            <a:off x="12816471" y="-328029"/>
            <a:ext cx="10943058" cy="109430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05D">
                    <a:alpha val="100000"/>
                  </a:srgbClr>
                </a:gs>
                <a:gs pos="100000">
                  <a:srgbClr val="0065C4">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3144500" y="0"/>
            <a:ext cx="5143500" cy="10287000"/>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5"/>
              <a:stretch>
                <a:fillRect l="-100093" t="0" r="-100093" b="0"/>
              </a:stretch>
            </a:blipFill>
          </p:spPr>
        </p:sp>
      </p:grpSp>
      <p:grpSp>
        <p:nvGrpSpPr>
          <p:cNvPr name="Group 9" id="9"/>
          <p:cNvGrpSpPr/>
          <p:nvPr/>
        </p:nvGrpSpPr>
        <p:grpSpPr>
          <a:xfrm rot="0">
            <a:off x="-698849" y="453056"/>
            <a:ext cx="11143046" cy="1151288"/>
            <a:chOff x="0" y="0"/>
            <a:chExt cx="5900174" cy="609600"/>
          </a:xfrm>
        </p:grpSpPr>
        <p:sp>
          <p:nvSpPr>
            <p:cNvPr name="Freeform 10" id="10"/>
            <p:cNvSpPr/>
            <p:nvPr/>
          </p:nvSpPr>
          <p:spPr>
            <a:xfrm flipH="false" flipV="false" rot="0">
              <a:off x="0" y="0"/>
              <a:ext cx="5900174" cy="609600"/>
            </a:xfrm>
            <a:custGeom>
              <a:avLst/>
              <a:gdLst/>
              <a:ahLst/>
              <a:cxnLst/>
              <a:rect r="r" b="b" t="t" l="l"/>
              <a:pathLst>
                <a:path h="609600" w="5900174">
                  <a:moveTo>
                    <a:pt x="5696974" y="0"/>
                  </a:moveTo>
                  <a:lnTo>
                    <a:pt x="0" y="0"/>
                  </a:lnTo>
                  <a:lnTo>
                    <a:pt x="203200" y="609600"/>
                  </a:lnTo>
                  <a:lnTo>
                    <a:pt x="5900174" y="609600"/>
                  </a:lnTo>
                  <a:lnTo>
                    <a:pt x="5696974" y="0"/>
                  </a:lnTo>
                  <a:close/>
                </a:path>
              </a:pathLst>
            </a:custGeom>
            <a:gradFill rotWithShape="true">
              <a:gsLst>
                <a:gs pos="0">
                  <a:srgbClr val="00305D">
                    <a:alpha val="100000"/>
                  </a:srgbClr>
                </a:gs>
                <a:gs pos="100000">
                  <a:srgbClr val="0065C4">
                    <a:alpha val="100000"/>
                  </a:srgbClr>
                </a:gs>
              </a:gsLst>
              <a:lin ang="0"/>
            </a:gradFill>
          </p:spPr>
        </p:sp>
        <p:sp>
          <p:nvSpPr>
            <p:cNvPr name="TextBox 11" id="11"/>
            <p:cNvSpPr txBox="true"/>
            <p:nvPr/>
          </p:nvSpPr>
          <p:spPr>
            <a:xfrm>
              <a:off x="101600" y="-38100"/>
              <a:ext cx="5696974" cy="6477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50371" y="319706"/>
            <a:ext cx="9493827" cy="1160780"/>
          </a:xfrm>
          <a:prstGeom prst="rect">
            <a:avLst/>
          </a:prstGeom>
        </p:spPr>
        <p:txBody>
          <a:bodyPr anchor="t" rtlCol="false" tIns="0" lIns="0" bIns="0" rIns="0">
            <a:spAutoFit/>
          </a:bodyPr>
          <a:lstStyle/>
          <a:p>
            <a:pPr algn="l">
              <a:lnSpc>
                <a:spcPts val="9519"/>
              </a:lnSpc>
            </a:pPr>
            <a:r>
              <a:rPr lang="en-US" sz="6799" b="true">
                <a:solidFill>
                  <a:srgbClr val="FFFFFF"/>
                </a:solidFill>
                <a:latin typeface="Oswald Bold"/>
                <a:ea typeface="Oswald Bold"/>
                <a:cs typeface="Oswald Bold"/>
                <a:sym typeface="Oswald Bold"/>
              </a:rPr>
              <a:t>STUDI KASUS KEDUA</a:t>
            </a:r>
          </a:p>
        </p:txBody>
      </p:sp>
      <p:sp>
        <p:nvSpPr>
          <p:cNvPr name="TextBox 13" id="13"/>
          <p:cNvSpPr txBox="true"/>
          <p:nvPr/>
        </p:nvSpPr>
        <p:spPr>
          <a:xfrm rot="0">
            <a:off x="235412" y="1769858"/>
            <a:ext cx="9855925" cy="476250"/>
          </a:xfrm>
          <a:prstGeom prst="rect">
            <a:avLst/>
          </a:prstGeom>
        </p:spPr>
        <p:txBody>
          <a:bodyPr anchor="t" rtlCol="false" tIns="0" lIns="0" bIns="0" rIns="0">
            <a:spAutoFit/>
          </a:bodyPr>
          <a:lstStyle/>
          <a:p>
            <a:pPr algn="l">
              <a:lnSpc>
                <a:spcPts val="3709"/>
              </a:lnSpc>
            </a:pPr>
            <a:r>
              <a:rPr lang="en-US" sz="3091" spc="-92">
                <a:solidFill>
                  <a:srgbClr val="000000"/>
                </a:solidFill>
                <a:latin typeface="Aileron"/>
                <a:ea typeface="Aileron"/>
                <a:cs typeface="Aileron"/>
                <a:sym typeface="Aileron"/>
              </a:rPr>
              <a:t>PERTANYAAN:</a:t>
            </a:r>
          </a:p>
        </p:txBody>
      </p:sp>
      <p:sp>
        <p:nvSpPr>
          <p:cNvPr name="TextBox 14" id="14"/>
          <p:cNvSpPr txBox="true"/>
          <p:nvPr/>
        </p:nvSpPr>
        <p:spPr>
          <a:xfrm rot="0">
            <a:off x="266244" y="2537272"/>
            <a:ext cx="11352917" cy="7024738"/>
          </a:xfrm>
          <a:prstGeom prst="rect">
            <a:avLst/>
          </a:prstGeom>
        </p:spPr>
        <p:txBody>
          <a:bodyPr anchor="t" rtlCol="false" tIns="0" lIns="0" bIns="0" rIns="0">
            <a:spAutoFit/>
          </a:bodyPr>
          <a:lstStyle/>
          <a:p>
            <a:pPr algn="l">
              <a:lnSpc>
                <a:spcPts val="4275"/>
              </a:lnSpc>
            </a:pPr>
            <a:r>
              <a:rPr lang="en-US" sz="3563" spc="-106">
                <a:solidFill>
                  <a:srgbClr val="000000"/>
                </a:solidFill>
                <a:latin typeface="Aileron"/>
                <a:ea typeface="Aileron"/>
                <a:cs typeface="Aileron"/>
                <a:sym typeface="Aileron"/>
              </a:rPr>
              <a:t>⦁ Apa bentuk kreativitas yang dilakukan oleh Umi dalam usahanya?</a:t>
            </a:r>
          </a:p>
          <a:p>
            <a:pPr algn="l">
              <a:lnSpc>
                <a:spcPts val="4275"/>
              </a:lnSpc>
            </a:pPr>
            <a:r>
              <a:rPr lang="en-US" sz="3563" spc="-106">
                <a:solidFill>
                  <a:srgbClr val="000000"/>
                </a:solidFill>
                <a:latin typeface="Aileron"/>
                <a:ea typeface="Aileron"/>
                <a:cs typeface="Aileron"/>
                <a:sym typeface="Aileron"/>
              </a:rPr>
              <a:t>⦁ Sikap apa yang menunjukkan bahwa Umi memiliki growth mindset?</a:t>
            </a:r>
          </a:p>
          <a:p>
            <a:pPr algn="l">
              <a:lnSpc>
                <a:spcPts val="4275"/>
              </a:lnSpc>
            </a:pPr>
            <a:r>
              <a:rPr lang="en-US" sz="3563" spc="-106">
                <a:solidFill>
                  <a:srgbClr val="000000"/>
                </a:solidFill>
                <a:latin typeface="Aileron"/>
                <a:ea typeface="Aileron"/>
                <a:cs typeface="Aileron"/>
                <a:sym typeface="Aileron"/>
              </a:rPr>
              <a:t>⦁ Sebutkan karakter wirausaha yang dimiliki Umi dan beri contohnya dari cerita!</a:t>
            </a:r>
          </a:p>
          <a:p>
            <a:pPr algn="l">
              <a:lnSpc>
                <a:spcPts val="4275"/>
              </a:lnSpc>
            </a:pPr>
            <a:r>
              <a:rPr lang="en-US" sz="3563" spc="-106">
                <a:solidFill>
                  <a:srgbClr val="000000"/>
                </a:solidFill>
                <a:latin typeface="Aileron"/>
                <a:ea typeface="Aileron"/>
                <a:cs typeface="Aileron"/>
                <a:sym typeface="Aileron"/>
              </a:rPr>
              <a:t>⦁ Jika kamu menjadi Umi dan usaha tidak laku di minggu pertama, apa yang akan kamu lakukan?</a:t>
            </a:r>
          </a:p>
          <a:p>
            <a:pPr algn="l">
              <a:lnSpc>
                <a:spcPts val="4275"/>
              </a:lnSpc>
            </a:pPr>
            <a:r>
              <a:rPr lang="en-US" sz="3563" spc="-106">
                <a:solidFill>
                  <a:srgbClr val="000000"/>
                </a:solidFill>
                <a:latin typeface="Aileron"/>
                <a:ea typeface="Aileron"/>
                <a:cs typeface="Aileron"/>
                <a:sym typeface="Aileron"/>
              </a:rPr>
              <a:t>⦁ Buatlah saran ide kreatif lain yang bisa kamu berikan kepada Umi untuk mengembangkan usahanya!</a:t>
            </a:r>
          </a:p>
          <a:p>
            <a:pPr algn="l">
              <a:lnSpc>
                <a:spcPts val="4275"/>
              </a:lnSpc>
            </a:pPr>
            <a:r>
              <a:rPr lang="en-US" sz="3563" spc="-106">
                <a:solidFill>
                  <a:srgbClr val="000000"/>
                </a:solidFill>
                <a:latin typeface="Aileron"/>
                <a:ea typeface="Aileron"/>
                <a:cs typeface="Aileron"/>
                <a:sym typeface="Aileron"/>
              </a:rPr>
              <a:t>⦁ Bagaimana Umi bisa menjadi inspirasi bagi wirausaha muda seumuranmu?</a:t>
            </a:r>
          </a:p>
          <a:p>
            <a:pPr algn="l">
              <a:lnSpc>
                <a:spcPts val="427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93978"/>
            <a:ext cx="470291" cy="358597"/>
          </a:xfrm>
          <a:custGeom>
            <a:avLst/>
            <a:gdLst/>
            <a:ahLst/>
            <a:cxnLst/>
            <a:rect r="r" b="b" t="t" l="l"/>
            <a:pathLst>
              <a:path h="358597" w="470291">
                <a:moveTo>
                  <a:pt x="0" y="0"/>
                </a:moveTo>
                <a:lnTo>
                  <a:pt x="470291" y="0"/>
                </a:lnTo>
                <a:lnTo>
                  <a:pt x="470291" y="358597"/>
                </a:lnTo>
                <a:lnTo>
                  <a:pt x="0" y="358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7" y="1543050"/>
            <a:ext cx="15643343" cy="2838450"/>
          </a:xfrm>
          <a:prstGeom prst="rect">
            <a:avLst/>
          </a:prstGeom>
        </p:spPr>
        <p:txBody>
          <a:bodyPr anchor="t" rtlCol="false" tIns="0" lIns="0" bIns="0" rIns="0">
            <a:spAutoFit/>
          </a:bodyPr>
          <a:lstStyle/>
          <a:p>
            <a:pPr algn="just">
              <a:lnSpc>
                <a:spcPts val="3840"/>
              </a:lnSpc>
            </a:pPr>
            <a:r>
              <a:rPr lang="en-US" sz="3200" spc="-96">
                <a:solidFill>
                  <a:srgbClr val="000000"/>
                </a:solidFill>
                <a:latin typeface="Aileron"/>
                <a:ea typeface="Aileron"/>
                <a:cs typeface="Aileron"/>
                <a:sym typeface="Aileron"/>
              </a:rPr>
              <a:t> </a:t>
            </a:r>
            <a:r>
              <a:rPr lang="en-US" b="true" sz="3200" spc="-96">
                <a:solidFill>
                  <a:srgbClr val="000000"/>
                </a:solidFill>
                <a:latin typeface="Aileron Bold"/>
                <a:ea typeface="Aileron Bold"/>
                <a:cs typeface="Aileron Bold"/>
                <a:sym typeface="Aileron Bold"/>
              </a:rPr>
              <a:t>1.Inovasi produk: </a:t>
            </a:r>
            <a:r>
              <a:rPr lang="en-US" sz="3200" spc="-96">
                <a:solidFill>
                  <a:srgbClr val="000000"/>
                </a:solidFill>
                <a:latin typeface="Aileron"/>
                <a:ea typeface="Aileron"/>
                <a:cs typeface="Aileron"/>
                <a:sym typeface="Aileron"/>
              </a:rPr>
              <a:t>Membuat “Es Kepal Umi” dengan topping unik (saus cokelat, keju, sereal warna-warni).</a:t>
            </a:r>
          </a:p>
          <a:p>
            <a:pPr algn="just">
              <a:lnSpc>
                <a:spcPts val="3840"/>
              </a:lnSpc>
            </a:pPr>
            <a:r>
              <a:rPr lang="en-US" sz="3200" spc="-96">
                <a:solidFill>
                  <a:srgbClr val="000000"/>
                </a:solidFill>
                <a:latin typeface="Aileron"/>
                <a:ea typeface="Aileron"/>
                <a:cs typeface="Aileron"/>
                <a:sym typeface="Aileron"/>
              </a:rPr>
              <a:t>2.</a:t>
            </a:r>
            <a:r>
              <a:rPr lang="en-US" b="true" sz="3200" spc="-96">
                <a:solidFill>
                  <a:srgbClr val="000000"/>
                </a:solidFill>
                <a:latin typeface="Aileron Bold"/>
                <a:ea typeface="Aileron Bold"/>
                <a:cs typeface="Aileron Bold"/>
                <a:sym typeface="Aileron Bold"/>
              </a:rPr>
              <a:t>Inovasi kemasan:</a:t>
            </a:r>
            <a:r>
              <a:rPr lang="en-US" sz="3200" spc="-96">
                <a:solidFill>
                  <a:srgbClr val="000000"/>
                </a:solidFill>
                <a:latin typeface="Aileron"/>
                <a:ea typeface="Aileron"/>
                <a:cs typeface="Aileron"/>
                <a:sym typeface="Aileron"/>
              </a:rPr>
              <a:t> Menggunakan bahan daur ulang dan dihias tangan agar tampil beda.</a:t>
            </a:r>
          </a:p>
          <a:p>
            <a:pPr algn="just">
              <a:lnSpc>
                <a:spcPts val="3840"/>
              </a:lnSpc>
            </a:pPr>
            <a:r>
              <a:rPr lang="en-US" sz="3200" spc="-96">
                <a:solidFill>
                  <a:srgbClr val="000000"/>
                </a:solidFill>
                <a:latin typeface="Aileron"/>
                <a:ea typeface="Aileron"/>
                <a:cs typeface="Aileron"/>
                <a:sym typeface="Aileron"/>
              </a:rPr>
              <a:t>3.</a:t>
            </a:r>
            <a:r>
              <a:rPr lang="en-US" b="true" sz="3200" spc="-96">
                <a:solidFill>
                  <a:srgbClr val="000000"/>
                </a:solidFill>
                <a:latin typeface="Aileron Bold"/>
                <a:ea typeface="Aileron Bold"/>
                <a:cs typeface="Aileron Bold"/>
                <a:sym typeface="Aileron Bold"/>
              </a:rPr>
              <a:t>Strategi promosi kreatif:</a:t>
            </a:r>
            <a:r>
              <a:rPr lang="en-US" sz="3200" spc="-96">
                <a:solidFill>
                  <a:srgbClr val="000000"/>
                </a:solidFill>
                <a:latin typeface="Aileron"/>
                <a:ea typeface="Aileron"/>
                <a:cs typeface="Aileron"/>
                <a:sym typeface="Aileron"/>
              </a:rPr>
              <a:t> Membuat video singkat dan memanfaatkan media sosial anaknya untuk menjangkau pasar yang lebih luas</a:t>
            </a:r>
          </a:p>
          <a:p>
            <a:pPr algn="l">
              <a:lnSpc>
                <a:spcPts val="3240"/>
              </a:lnSpc>
            </a:pPr>
          </a:p>
        </p:txBody>
      </p:sp>
      <p:sp>
        <p:nvSpPr>
          <p:cNvPr name="Freeform 4" id="4"/>
          <p:cNvSpPr/>
          <p:nvPr/>
        </p:nvSpPr>
        <p:spPr>
          <a:xfrm flipH="false" flipV="false" rot="0">
            <a:off x="1028700" y="4119562"/>
            <a:ext cx="470291" cy="358597"/>
          </a:xfrm>
          <a:custGeom>
            <a:avLst/>
            <a:gdLst/>
            <a:ahLst/>
            <a:cxnLst/>
            <a:rect r="r" b="b" t="t" l="l"/>
            <a:pathLst>
              <a:path h="358597" w="470291">
                <a:moveTo>
                  <a:pt x="0" y="0"/>
                </a:moveTo>
                <a:lnTo>
                  <a:pt x="470291" y="0"/>
                </a:lnTo>
                <a:lnTo>
                  <a:pt x="470291" y="358597"/>
                </a:lnTo>
                <a:lnTo>
                  <a:pt x="0" y="358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15957" y="4119562"/>
            <a:ext cx="15947260" cy="523875"/>
          </a:xfrm>
          <a:prstGeom prst="rect">
            <a:avLst/>
          </a:prstGeom>
        </p:spPr>
        <p:txBody>
          <a:bodyPr anchor="t" rtlCol="false" tIns="0" lIns="0" bIns="0" rIns="0">
            <a:spAutoFit/>
          </a:bodyPr>
          <a:lstStyle/>
          <a:p>
            <a:pPr algn="l">
              <a:lnSpc>
                <a:spcPts val="4199"/>
              </a:lnSpc>
            </a:pPr>
            <a:r>
              <a:rPr lang="en-US" b="true" sz="3499" spc="-104">
                <a:solidFill>
                  <a:srgbClr val="000000"/>
                </a:solidFill>
                <a:latin typeface="Aileron Bold"/>
                <a:ea typeface="Aileron Bold"/>
                <a:cs typeface="Aileron Bold"/>
                <a:sym typeface="Aileron Bold"/>
              </a:rPr>
              <a:t>SIKAP APA YANG MENUNJUKKAN BAHWA UMI MEMILIKI GROWTH MINDSET?</a:t>
            </a:r>
          </a:p>
        </p:txBody>
      </p:sp>
      <p:grpSp>
        <p:nvGrpSpPr>
          <p:cNvPr name="Group 6" id="6"/>
          <p:cNvGrpSpPr/>
          <p:nvPr/>
        </p:nvGrpSpPr>
        <p:grpSpPr>
          <a:xfrm rot="0">
            <a:off x="-3394977" y="313308"/>
            <a:ext cx="11899698" cy="520130"/>
            <a:chOff x="0" y="0"/>
            <a:chExt cx="13946630" cy="609600"/>
          </a:xfrm>
        </p:grpSpPr>
        <p:sp>
          <p:nvSpPr>
            <p:cNvPr name="Freeform 7" id="7"/>
            <p:cNvSpPr/>
            <p:nvPr/>
          </p:nvSpPr>
          <p:spPr>
            <a:xfrm flipH="false" flipV="false" rot="0">
              <a:off x="0" y="0"/>
              <a:ext cx="13946629" cy="609600"/>
            </a:xfrm>
            <a:custGeom>
              <a:avLst/>
              <a:gdLst/>
              <a:ahLst/>
              <a:cxnLst/>
              <a:rect r="r" b="b" t="t" l="l"/>
              <a:pathLst>
                <a:path h="609600" w="13946629">
                  <a:moveTo>
                    <a:pt x="203200" y="0"/>
                  </a:moveTo>
                  <a:lnTo>
                    <a:pt x="13946629" y="0"/>
                  </a:lnTo>
                  <a:lnTo>
                    <a:pt x="13743429" y="609600"/>
                  </a:lnTo>
                  <a:lnTo>
                    <a:pt x="0" y="609600"/>
                  </a:lnTo>
                  <a:lnTo>
                    <a:pt x="203200" y="0"/>
                  </a:lnTo>
                  <a:close/>
                </a:path>
              </a:pathLst>
            </a:custGeom>
            <a:gradFill rotWithShape="true">
              <a:gsLst>
                <a:gs pos="0">
                  <a:srgbClr val="00305D">
                    <a:alpha val="100000"/>
                  </a:srgbClr>
                </a:gs>
                <a:gs pos="100000">
                  <a:srgbClr val="0065C4">
                    <a:alpha val="100000"/>
                  </a:srgbClr>
                </a:gs>
              </a:gsLst>
              <a:lin ang="0"/>
            </a:gradFill>
          </p:spPr>
        </p:sp>
        <p:sp>
          <p:nvSpPr>
            <p:cNvPr name="TextBox 8" id="8"/>
            <p:cNvSpPr txBox="true"/>
            <p:nvPr/>
          </p:nvSpPr>
          <p:spPr>
            <a:xfrm>
              <a:off x="101600" y="-38100"/>
              <a:ext cx="13743430" cy="6477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615957" y="1028700"/>
            <a:ext cx="15947260" cy="523875"/>
          </a:xfrm>
          <a:prstGeom prst="rect">
            <a:avLst/>
          </a:prstGeom>
        </p:spPr>
        <p:txBody>
          <a:bodyPr anchor="t" rtlCol="false" tIns="0" lIns="0" bIns="0" rIns="0">
            <a:spAutoFit/>
          </a:bodyPr>
          <a:lstStyle/>
          <a:p>
            <a:pPr algn="l">
              <a:lnSpc>
                <a:spcPts val="4199"/>
              </a:lnSpc>
            </a:pPr>
            <a:r>
              <a:rPr lang="en-US" b="true" sz="3499" spc="-104">
                <a:solidFill>
                  <a:srgbClr val="000000"/>
                </a:solidFill>
                <a:latin typeface="Aileron Bold"/>
                <a:ea typeface="Aileron Bold"/>
                <a:cs typeface="Aileron Bold"/>
                <a:sym typeface="Aileron Bold"/>
              </a:rPr>
              <a:t>APA BENTUK KREATIVITAS YANG DILAKUKAN OLEH UMI DALAM USAHANYA?</a:t>
            </a:r>
          </a:p>
        </p:txBody>
      </p:sp>
      <p:sp>
        <p:nvSpPr>
          <p:cNvPr name="TextBox 10" id="10"/>
          <p:cNvSpPr txBox="true"/>
          <p:nvPr/>
        </p:nvSpPr>
        <p:spPr>
          <a:xfrm rot="0">
            <a:off x="1498991" y="4643438"/>
            <a:ext cx="15643343" cy="2838450"/>
          </a:xfrm>
          <a:prstGeom prst="rect">
            <a:avLst/>
          </a:prstGeom>
        </p:spPr>
        <p:txBody>
          <a:bodyPr anchor="t" rtlCol="false" tIns="0" lIns="0" bIns="0" rIns="0">
            <a:spAutoFit/>
          </a:bodyPr>
          <a:lstStyle/>
          <a:p>
            <a:pPr algn="l">
              <a:lnSpc>
                <a:spcPts val="3840"/>
              </a:lnSpc>
            </a:pPr>
            <a:r>
              <a:rPr lang="en-US" sz="3200" spc="-96">
                <a:solidFill>
                  <a:srgbClr val="000000"/>
                </a:solidFill>
                <a:latin typeface="Aileron"/>
                <a:ea typeface="Aileron"/>
                <a:cs typeface="Aileron"/>
                <a:sym typeface="Aileron"/>
              </a:rPr>
              <a:t>Tidak me</a:t>
            </a:r>
            <a:r>
              <a:rPr lang="en-US" sz="3200" spc="-96">
                <a:solidFill>
                  <a:srgbClr val="000000"/>
                </a:solidFill>
                <a:latin typeface="Aileron"/>
                <a:ea typeface="Aileron"/>
                <a:cs typeface="Aileron"/>
                <a:sym typeface="Aileron"/>
              </a:rPr>
              <a:t>n</a:t>
            </a:r>
            <a:r>
              <a:rPr lang="en-US" sz="3200" spc="-96">
                <a:solidFill>
                  <a:srgbClr val="000000"/>
                </a:solidFill>
                <a:latin typeface="Aileron"/>
                <a:ea typeface="Aileron"/>
                <a:cs typeface="Aileron"/>
                <a:sym typeface="Aileron"/>
              </a:rPr>
              <a:t>yer</a:t>
            </a:r>
            <a:r>
              <a:rPr lang="en-US" sz="3200" spc="-96">
                <a:solidFill>
                  <a:srgbClr val="000000"/>
                </a:solidFill>
                <a:latin typeface="Aileron"/>
                <a:ea typeface="Aileron"/>
                <a:cs typeface="Aileron"/>
                <a:sym typeface="Aileron"/>
              </a:rPr>
              <a:t>a</a:t>
            </a:r>
            <a:r>
              <a:rPr lang="en-US" sz="3200" spc="-96">
                <a:solidFill>
                  <a:srgbClr val="000000"/>
                </a:solidFill>
                <a:latin typeface="Aileron"/>
                <a:ea typeface="Aileron"/>
                <a:cs typeface="Aileron"/>
                <a:sym typeface="Aileron"/>
              </a:rPr>
              <a:t>h me</a:t>
            </a:r>
            <a:r>
              <a:rPr lang="en-US" sz="3200" spc="-96">
                <a:solidFill>
                  <a:srgbClr val="000000"/>
                </a:solidFill>
                <a:latin typeface="Aileron"/>
                <a:ea typeface="Aileron"/>
                <a:cs typeface="Aileron"/>
                <a:sym typeface="Aileron"/>
              </a:rPr>
              <a:t>s</a:t>
            </a:r>
            <a:r>
              <a:rPr lang="en-US" sz="3200" spc="-96">
                <a:solidFill>
                  <a:srgbClr val="000000"/>
                </a:solidFill>
                <a:latin typeface="Aileron"/>
                <a:ea typeface="Aileron"/>
                <a:cs typeface="Aileron"/>
                <a:sym typeface="Aileron"/>
              </a:rPr>
              <a:t>k</a:t>
            </a:r>
            <a:r>
              <a:rPr lang="en-US" sz="3200" spc="-96">
                <a:solidFill>
                  <a:srgbClr val="000000"/>
                </a:solidFill>
                <a:latin typeface="Aileron"/>
                <a:ea typeface="Aileron"/>
                <a:cs typeface="Aileron"/>
                <a:sym typeface="Aileron"/>
              </a:rPr>
              <a:t>i </a:t>
            </a:r>
            <a:r>
              <a:rPr lang="en-US" sz="3200" spc="-96">
                <a:solidFill>
                  <a:srgbClr val="000000"/>
                </a:solidFill>
                <a:latin typeface="Aileron"/>
                <a:ea typeface="Aileron"/>
                <a:cs typeface="Aileron"/>
                <a:sym typeface="Aileron"/>
              </a:rPr>
              <a:t>awalnya se</a:t>
            </a:r>
            <a:r>
              <a:rPr lang="en-US" sz="3200" spc="-96">
                <a:solidFill>
                  <a:srgbClr val="000000"/>
                </a:solidFill>
                <a:latin typeface="Aileron"/>
                <a:ea typeface="Aileron"/>
                <a:cs typeface="Aileron"/>
                <a:sym typeface="Aileron"/>
              </a:rPr>
              <a:t>p</a:t>
            </a:r>
            <a:r>
              <a:rPr lang="en-US" sz="3200" spc="-96">
                <a:solidFill>
                  <a:srgbClr val="000000"/>
                </a:solidFill>
                <a:latin typeface="Aileron"/>
                <a:ea typeface="Aileron"/>
                <a:cs typeface="Aileron"/>
                <a:sym typeface="Aileron"/>
              </a:rPr>
              <a:t>i</a:t>
            </a:r>
            <a:r>
              <a:rPr lang="en-US" sz="3200" spc="-96">
                <a:solidFill>
                  <a:srgbClr val="000000"/>
                </a:solidFill>
                <a:latin typeface="Aileron"/>
                <a:ea typeface="Aileron"/>
                <a:cs typeface="Aileron"/>
                <a:sym typeface="Aileron"/>
              </a:rPr>
              <a:t> </a:t>
            </a:r>
            <a:r>
              <a:rPr lang="en-US" sz="3200" spc="-96">
                <a:solidFill>
                  <a:srgbClr val="000000"/>
                </a:solidFill>
                <a:latin typeface="Aileron"/>
                <a:ea typeface="Aileron"/>
                <a:cs typeface="Aileron"/>
                <a:sym typeface="Aileron"/>
              </a:rPr>
              <a:t>pembeli, Belajar dari kondisi pasar: Menyadari perlunya diferensiasi produk, Berani mencoba strategi baru: Umi mengubah pendekatan prom</a:t>
            </a:r>
            <a:r>
              <a:rPr lang="en-US" sz="3200" spc="-96">
                <a:solidFill>
                  <a:srgbClr val="000000"/>
                </a:solidFill>
                <a:latin typeface="Aileron"/>
                <a:ea typeface="Aileron"/>
                <a:cs typeface="Aileron"/>
                <a:sym typeface="Aileron"/>
              </a:rPr>
              <a:t>osi</a:t>
            </a:r>
            <a:r>
              <a:rPr lang="en-US" sz="3200" spc="-96">
                <a:solidFill>
                  <a:srgbClr val="000000"/>
                </a:solidFill>
                <a:latin typeface="Aileron"/>
                <a:ea typeface="Aileron"/>
                <a:cs typeface="Aileron"/>
                <a:sym typeface="Aileron"/>
              </a:rPr>
              <a:t>,</a:t>
            </a:r>
            <a:r>
              <a:rPr lang="en-US" sz="3200" spc="-96">
                <a:solidFill>
                  <a:srgbClr val="000000"/>
                </a:solidFill>
                <a:latin typeface="Aileron"/>
                <a:ea typeface="Aileron"/>
                <a:cs typeface="Aileron"/>
                <a:sym typeface="Aileron"/>
              </a:rPr>
              <a:t> </a:t>
            </a:r>
            <a:r>
              <a:rPr lang="en-US" sz="3200" spc="-96">
                <a:solidFill>
                  <a:srgbClr val="000000"/>
                </a:solidFill>
                <a:latin typeface="Aileron"/>
                <a:ea typeface="Aileron"/>
                <a:cs typeface="Aileron"/>
                <a:sym typeface="Aileron"/>
              </a:rPr>
              <a:t>bu</a:t>
            </a:r>
            <a:r>
              <a:rPr lang="en-US" sz="3200" spc="-96">
                <a:solidFill>
                  <a:srgbClr val="000000"/>
                </a:solidFill>
                <a:latin typeface="Aileron"/>
                <a:ea typeface="Aileron"/>
                <a:cs typeface="Aileron"/>
                <a:sym typeface="Aileron"/>
              </a:rPr>
              <a:t>ka</a:t>
            </a:r>
            <a:r>
              <a:rPr lang="en-US" sz="3200" spc="-96">
                <a:solidFill>
                  <a:srgbClr val="000000"/>
                </a:solidFill>
                <a:latin typeface="Aileron"/>
                <a:ea typeface="Aileron"/>
                <a:cs typeface="Aileron"/>
                <a:sym typeface="Aileron"/>
              </a:rPr>
              <a:t>n h</a:t>
            </a:r>
            <a:r>
              <a:rPr lang="en-US" sz="3200" spc="-96">
                <a:solidFill>
                  <a:srgbClr val="000000"/>
                </a:solidFill>
                <a:latin typeface="Aileron"/>
                <a:ea typeface="Aileron"/>
                <a:cs typeface="Aileron"/>
                <a:sym typeface="Aileron"/>
              </a:rPr>
              <a:t>an</a:t>
            </a:r>
            <a:r>
              <a:rPr lang="en-US" sz="3200" spc="-96">
                <a:solidFill>
                  <a:srgbClr val="000000"/>
                </a:solidFill>
                <a:latin typeface="Aileron"/>
                <a:ea typeface="Aileron"/>
                <a:cs typeface="Aileron"/>
                <a:sym typeface="Aileron"/>
              </a:rPr>
              <a:t>ya menunggu pelanggan datang, Percaya bahwa usaha akan membuahkan hasil jika terus belajar dan mencoba.</a:t>
            </a:r>
          </a:p>
          <a:p>
            <a:pPr algn="just">
              <a:lnSpc>
                <a:spcPts val="3840"/>
              </a:lnSpc>
            </a:pPr>
          </a:p>
          <a:p>
            <a:pPr algn="l">
              <a:lnSpc>
                <a:spcPts val="3240"/>
              </a:lnSpc>
            </a:pPr>
          </a:p>
        </p:txBody>
      </p:sp>
      <p:sp>
        <p:nvSpPr>
          <p:cNvPr name="Freeform 11" id="11"/>
          <p:cNvSpPr/>
          <p:nvPr/>
        </p:nvSpPr>
        <p:spPr>
          <a:xfrm flipH="false" flipV="false" rot="0">
            <a:off x="793555" y="6894156"/>
            <a:ext cx="470291" cy="358597"/>
          </a:xfrm>
          <a:custGeom>
            <a:avLst/>
            <a:gdLst/>
            <a:ahLst/>
            <a:cxnLst/>
            <a:rect r="r" b="b" t="t" l="l"/>
            <a:pathLst>
              <a:path h="358597" w="470291">
                <a:moveTo>
                  <a:pt x="0" y="0"/>
                </a:moveTo>
                <a:lnTo>
                  <a:pt x="470290" y="0"/>
                </a:lnTo>
                <a:lnTo>
                  <a:pt x="470290" y="358596"/>
                </a:lnTo>
                <a:lnTo>
                  <a:pt x="0" y="358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98991" y="6728877"/>
            <a:ext cx="17792220" cy="1038225"/>
          </a:xfrm>
          <a:prstGeom prst="rect">
            <a:avLst/>
          </a:prstGeom>
        </p:spPr>
        <p:txBody>
          <a:bodyPr anchor="t" rtlCol="false" tIns="0" lIns="0" bIns="0" rIns="0">
            <a:spAutoFit/>
          </a:bodyPr>
          <a:lstStyle/>
          <a:p>
            <a:pPr algn="l">
              <a:lnSpc>
                <a:spcPts val="4079"/>
              </a:lnSpc>
            </a:pPr>
            <a:r>
              <a:rPr lang="en-US" b="true" sz="3399" spc="-101">
                <a:solidFill>
                  <a:srgbClr val="000000"/>
                </a:solidFill>
                <a:latin typeface="Aileron Bold"/>
                <a:ea typeface="Aileron Bold"/>
                <a:cs typeface="Aileron Bold"/>
                <a:sym typeface="Aileron Bold"/>
              </a:rPr>
              <a:t>SEBUTKAN KARAKTER WIRAUSAHA YANG DIMILIKI UMI DAN BERI CONTOHNYA DARI CERITA!</a:t>
            </a:r>
          </a:p>
        </p:txBody>
      </p:sp>
      <p:sp>
        <p:nvSpPr>
          <p:cNvPr name="TextBox 13" id="13"/>
          <p:cNvSpPr txBox="true"/>
          <p:nvPr/>
        </p:nvSpPr>
        <p:spPr>
          <a:xfrm rot="0">
            <a:off x="1498991" y="7681912"/>
            <a:ext cx="15643343" cy="3429000"/>
          </a:xfrm>
          <a:prstGeom prst="rect">
            <a:avLst/>
          </a:prstGeom>
        </p:spPr>
        <p:txBody>
          <a:bodyPr anchor="t" rtlCol="false" tIns="0" lIns="0" bIns="0" rIns="0">
            <a:spAutoFit/>
          </a:bodyPr>
          <a:lstStyle/>
          <a:p>
            <a:pPr algn="l">
              <a:lnSpc>
                <a:spcPts val="3480"/>
              </a:lnSpc>
            </a:pPr>
            <a:r>
              <a:rPr lang="en-US" sz="2900" spc="-87" b="true">
                <a:solidFill>
                  <a:srgbClr val="000000"/>
                </a:solidFill>
                <a:latin typeface="Aileron Bold"/>
                <a:ea typeface="Aileron Bold"/>
                <a:cs typeface="Aileron Bold"/>
                <a:sym typeface="Aileron Bold"/>
              </a:rPr>
              <a:t>Kreatif</a:t>
            </a:r>
            <a:r>
              <a:rPr lang="en-US" sz="2900" spc="-87">
                <a:solidFill>
                  <a:srgbClr val="000000"/>
                </a:solidFill>
                <a:latin typeface="Aileron"/>
                <a:ea typeface="Aileron"/>
                <a:cs typeface="Aileron"/>
                <a:sym typeface="Aileron"/>
              </a:rPr>
              <a:t> : Men</a:t>
            </a:r>
            <a:r>
              <a:rPr lang="en-US" sz="2900" spc="-87">
                <a:solidFill>
                  <a:srgbClr val="000000"/>
                </a:solidFill>
                <a:latin typeface="Aileron"/>
                <a:ea typeface="Aileron"/>
                <a:cs typeface="Aileron"/>
                <a:sym typeface="Aileron"/>
              </a:rPr>
              <a:t>gubah produk es serut biasa menjadi Es Kepal Umi</a:t>
            </a:r>
          </a:p>
          <a:p>
            <a:pPr algn="l">
              <a:lnSpc>
                <a:spcPts val="3480"/>
              </a:lnSpc>
            </a:pPr>
            <a:r>
              <a:rPr lang="en-US" sz="2900" spc="-87" b="true">
                <a:solidFill>
                  <a:srgbClr val="000000"/>
                </a:solidFill>
                <a:latin typeface="Aileron Bold"/>
                <a:ea typeface="Aileron Bold"/>
                <a:cs typeface="Aileron Bold"/>
                <a:sym typeface="Aileron Bold"/>
              </a:rPr>
              <a:t>Inovatif :</a:t>
            </a:r>
            <a:r>
              <a:rPr lang="en-US" sz="2900" spc="-87">
                <a:solidFill>
                  <a:srgbClr val="000000"/>
                </a:solidFill>
                <a:latin typeface="Aileron"/>
                <a:ea typeface="Aileron"/>
                <a:cs typeface="Aileron"/>
                <a:sym typeface="Aileron"/>
              </a:rPr>
              <a:t> Menggunakan topping dan kemasan unik</a:t>
            </a:r>
          </a:p>
          <a:p>
            <a:pPr algn="l">
              <a:lnSpc>
                <a:spcPts val="3480"/>
              </a:lnSpc>
            </a:pPr>
            <a:r>
              <a:rPr lang="en-US" sz="2900" spc="-87" b="true">
                <a:solidFill>
                  <a:srgbClr val="000000"/>
                </a:solidFill>
                <a:latin typeface="Aileron Bold"/>
                <a:ea typeface="Aileron Bold"/>
                <a:cs typeface="Aileron Bold"/>
                <a:sym typeface="Aileron Bold"/>
              </a:rPr>
              <a:t>Pantang menyerah :</a:t>
            </a:r>
            <a:r>
              <a:rPr lang="en-US" sz="2900" spc="-87">
                <a:solidFill>
                  <a:srgbClr val="000000"/>
                </a:solidFill>
                <a:latin typeface="Aileron"/>
                <a:ea typeface="Aileron"/>
                <a:cs typeface="Aileron"/>
                <a:sym typeface="Aileron"/>
              </a:rPr>
              <a:t>Tidak berhenti walau pernah tidak ada pembeli</a:t>
            </a:r>
          </a:p>
          <a:p>
            <a:pPr algn="l">
              <a:lnSpc>
                <a:spcPts val="3480"/>
              </a:lnSpc>
            </a:pPr>
            <a:r>
              <a:rPr lang="en-US" sz="2900" spc="-87" b="true">
                <a:solidFill>
                  <a:srgbClr val="000000"/>
                </a:solidFill>
                <a:latin typeface="Aileron Bold"/>
                <a:ea typeface="Aileron Bold"/>
                <a:cs typeface="Aileron Bold"/>
                <a:sym typeface="Aileron Bold"/>
              </a:rPr>
              <a:t>Mandiri</a:t>
            </a:r>
            <a:r>
              <a:rPr lang="en-US" sz="2900" spc="-87">
                <a:solidFill>
                  <a:srgbClr val="000000"/>
                </a:solidFill>
                <a:latin typeface="Aileron"/>
                <a:ea typeface="Aileron"/>
                <a:cs typeface="Aileron"/>
                <a:sym typeface="Aileron"/>
              </a:rPr>
              <a:t>: Memulai usaha sendiri di rumah</a:t>
            </a:r>
          </a:p>
          <a:p>
            <a:pPr algn="l">
              <a:lnSpc>
                <a:spcPts val="3480"/>
              </a:lnSpc>
            </a:pPr>
            <a:r>
              <a:rPr lang="en-US" sz="2900" spc="-87">
                <a:solidFill>
                  <a:srgbClr val="000000"/>
                </a:solidFill>
                <a:latin typeface="Aileron"/>
                <a:ea typeface="Aileron"/>
                <a:cs typeface="Aileron"/>
                <a:sym typeface="Aileron"/>
              </a:rPr>
              <a:t>P</a:t>
            </a:r>
            <a:r>
              <a:rPr lang="en-US" sz="2900" spc="-87" b="true">
                <a:solidFill>
                  <a:srgbClr val="000000"/>
                </a:solidFill>
                <a:latin typeface="Aileron Bold"/>
                <a:ea typeface="Aileron Bold"/>
                <a:cs typeface="Aileron Bold"/>
                <a:sym typeface="Aileron Bold"/>
              </a:rPr>
              <a:t>ercaya dir:i</a:t>
            </a:r>
            <a:r>
              <a:rPr lang="en-US" sz="2900" spc="-87">
                <a:solidFill>
                  <a:srgbClr val="000000"/>
                </a:solidFill>
                <a:latin typeface="Aileron"/>
                <a:ea typeface="Aileron"/>
                <a:cs typeface="Aileron"/>
                <a:sym typeface="Aileron"/>
              </a:rPr>
              <a:t> Berani memasarkan produk secara terbuka</a:t>
            </a:r>
          </a:p>
          <a:p>
            <a:pPr algn="l">
              <a:lnSpc>
                <a:spcPts val="3480"/>
              </a:lnSpc>
            </a:pPr>
            <a:r>
              <a:rPr lang="en-US" sz="2900" spc="-87" b="true">
                <a:solidFill>
                  <a:srgbClr val="000000"/>
                </a:solidFill>
                <a:latin typeface="Aileron Bold"/>
                <a:ea typeface="Aileron Bold"/>
                <a:cs typeface="Aileron Bold"/>
                <a:sym typeface="Aileron Bold"/>
              </a:rPr>
              <a:t>Berorientasi </a:t>
            </a:r>
            <a:r>
              <a:rPr lang="en-US" sz="2900" spc="-87">
                <a:solidFill>
                  <a:srgbClr val="000000"/>
                </a:solidFill>
                <a:latin typeface="Aileron"/>
                <a:ea typeface="Aileron"/>
                <a:cs typeface="Aileron"/>
                <a:sym typeface="Aileron"/>
              </a:rPr>
              <a:t>:aksi Mengambil langkah nyata (promosi lewat video)</a:t>
            </a:r>
          </a:p>
          <a:p>
            <a:pPr algn="just">
              <a:lnSpc>
                <a:spcPts val="3480"/>
              </a:lnSpc>
            </a:pPr>
          </a:p>
          <a:p>
            <a:pPr algn="l">
              <a:lnSpc>
                <a:spcPts val="28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3555" y="1193978"/>
            <a:ext cx="470291" cy="358597"/>
          </a:xfrm>
          <a:custGeom>
            <a:avLst/>
            <a:gdLst/>
            <a:ahLst/>
            <a:cxnLst/>
            <a:rect r="r" b="b" t="t" l="l"/>
            <a:pathLst>
              <a:path h="358597" w="470291">
                <a:moveTo>
                  <a:pt x="0" y="0"/>
                </a:moveTo>
                <a:lnTo>
                  <a:pt x="470290" y="0"/>
                </a:lnTo>
                <a:lnTo>
                  <a:pt x="470290" y="358597"/>
                </a:lnTo>
                <a:lnTo>
                  <a:pt x="0" y="358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3845" y="2076450"/>
            <a:ext cx="15643343" cy="2628900"/>
          </a:xfrm>
          <a:prstGeom prst="rect">
            <a:avLst/>
          </a:prstGeom>
        </p:spPr>
        <p:txBody>
          <a:bodyPr anchor="t" rtlCol="false" tIns="0" lIns="0" bIns="0" rIns="0">
            <a:spAutoFit/>
          </a:bodyPr>
          <a:lstStyle/>
          <a:p>
            <a:pPr algn="l">
              <a:lnSpc>
                <a:spcPts val="3480"/>
              </a:lnSpc>
            </a:pPr>
            <a:r>
              <a:rPr lang="en-US" sz="2900" spc="-87">
                <a:solidFill>
                  <a:srgbClr val="000000"/>
                </a:solidFill>
                <a:latin typeface="Aileron"/>
                <a:ea typeface="Aileron"/>
                <a:cs typeface="Aileron"/>
                <a:sym typeface="Aileron"/>
              </a:rPr>
              <a:t>1. Di mulai dengan Evaluasi dan refleksi diri </a:t>
            </a:r>
          </a:p>
          <a:p>
            <a:pPr algn="l">
              <a:lnSpc>
                <a:spcPts val="3480"/>
              </a:lnSpc>
            </a:pPr>
            <a:r>
              <a:rPr lang="en-US" sz="2900" spc="-87">
                <a:solidFill>
                  <a:srgbClr val="000000"/>
                </a:solidFill>
                <a:latin typeface="Aileron"/>
                <a:ea typeface="Aileron"/>
                <a:cs typeface="Aileron"/>
                <a:sym typeface="Aileron"/>
              </a:rPr>
              <a:t>2. melakukan survei mini kepada konsumen</a:t>
            </a:r>
          </a:p>
          <a:p>
            <a:pPr algn="l">
              <a:lnSpc>
                <a:spcPts val="3480"/>
              </a:lnSpc>
            </a:pPr>
            <a:r>
              <a:rPr lang="en-US" sz="2900" spc="-87">
                <a:solidFill>
                  <a:srgbClr val="000000"/>
                </a:solidFill>
                <a:latin typeface="Aileron"/>
                <a:ea typeface="Aileron"/>
                <a:cs typeface="Aileron"/>
                <a:sym typeface="Aileron"/>
              </a:rPr>
              <a:t>3. Memperbaiki dan Mengembangkan Produk</a:t>
            </a:r>
          </a:p>
          <a:p>
            <a:pPr algn="l">
              <a:lnSpc>
                <a:spcPts val="3480"/>
              </a:lnSpc>
            </a:pPr>
            <a:r>
              <a:rPr lang="en-US" sz="2900" spc="-87">
                <a:solidFill>
                  <a:srgbClr val="000000"/>
                </a:solidFill>
                <a:latin typeface="Aileron"/>
                <a:ea typeface="Aileron"/>
                <a:cs typeface="Aileron"/>
                <a:sym typeface="Aileron"/>
              </a:rPr>
              <a:t>4. Mengubah Strategi Promosi </a:t>
            </a:r>
          </a:p>
          <a:p>
            <a:pPr algn="l">
              <a:lnSpc>
                <a:spcPts val="3480"/>
              </a:lnSpc>
            </a:pPr>
            <a:r>
              <a:rPr lang="en-US" sz="2900" spc="-87">
                <a:solidFill>
                  <a:srgbClr val="000000"/>
                </a:solidFill>
                <a:latin typeface="Aileron"/>
                <a:ea typeface="Aileron"/>
                <a:cs typeface="Aileron"/>
                <a:sym typeface="Aileron"/>
              </a:rPr>
              <a:t>5. Memberi Promo yang menarik  bagi konsumen</a:t>
            </a:r>
          </a:p>
          <a:p>
            <a:pPr algn="l">
              <a:lnSpc>
                <a:spcPts val="3480"/>
              </a:lnSpc>
            </a:pPr>
            <a:r>
              <a:rPr lang="en-US" sz="2900" spc="-87">
                <a:solidFill>
                  <a:srgbClr val="000000"/>
                </a:solidFill>
                <a:latin typeface="Aileron"/>
                <a:ea typeface="Aileron"/>
                <a:cs typeface="Aileron"/>
                <a:sym typeface="Aileron"/>
              </a:rPr>
              <a:t>6. Tidak Mudah menyerah</a:t>
            </a:r>
          </a:p>
        </p:txBody>
      </p:sp>
      <p:grpSp>
        <p:nvGrpSpPr>
          <p:cNvPr name="Group 4" id="4"/>
          <p:cNvGrpSpPr/>
          <p:nvPr/>
        </p:nvGrpSpPr>
        <p:grpSpPr>
          <a:xfrm rot="0">
            <a:off x="-3394977" y="313308"/>
            <a:ext cx="11899698" cy="520130"/>
            <a:chOff x="0" y="0"/>
            <a:chExt cx="13946630" cy="609600"/>
          </a:xfrm>
        </p:grpSpPr>
        <p:sp>
          <p:nvSpPr>
            <p:cNvPr name="Freeform 5" id="5"/>
            <p:cNvSpPr/>
            <p:nvPr/>
          </p:nvSpPr>
          <p:spPr>
            <a:xfrm flipH="false" flipV="false" rot="0">
              <a:off x="0" y="0"/>
              <a:ext cx="13946629" cy="609600"/>
            </a:xfrm>
            <a:custGeom>
              <a:avLst/>
              <a:gdLst/>
              <a:ahLst/>
              <a:cxnLst/>
              <a:rect r="r" b="b" t="t" l="l"/>
              <a:pathLst>
                <a:path h="609600" w="13946629">
                  <a:moveTo>
                    <a:pt x="203200" y="0"/>
                  </a:moveTo>
                  <a:lnTo>
                    <a:pt x="13946629" y="0"/>
                  </a:lnTo>
                  <a:lnTo>
                    <a:pt x="13743429" y="609600"/>
                  </a:lnTo>
                  <a:lnTo>
                    <a:pt x="0" y="609600"/>
                  </a:lnTo>
                  <a:lnTo>
                    <a:pt x="203200" y="0"/>
                  </a:lnTo>
                  <a:close/>
                </a:path>
              </a:pathLst>
            </a:custGeom>
            <a:gradFill rotWithShape="true">
              <a:gsLst>
                <a:gs pos="0">
                  <a:srgbClr val="00305D">
                    <a:alpha val="100000"/>
                  </a:srgbClr>
                </a:gs>
                <a:gs pos="100000">
                  <a:srgbClr val="0065C4">
                    <a:alpha val="100000"/>
                  </a:srgbClr>
                </a:gs>
              </a:gsLst>
              <a:lin ang="0"/>
            </a:gradFill>
          </p:spPr>
        </p:sp>
        <p:sp>
          <p:nvSpPr>
            <p:cNvPr name="TextBox 6" id="6"/>
            <p:cNvSpPr txBox="true"/>
            <p:nvPr/>
          </p:nvSpPr>
          <p:spPr>
            <a:xfrm>
              <a:off x="101600" y="-38100"/>
              <a:ext cx="13743430" cy="6477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63845" y="1028700"/>
            <a:ext cx="16672043" cy="1047750"/>
          </a:xfrm>
          <a:prstGeom prst="rect">
            <a:avLst/>
          </a:prstGeom>
        </p:spPr>
        <p:txBody>
          <a:bodyPr anchor="t" rtlCol="false" tIns="0" lIns="0" bIns="0" rIns="0">
            <a:spAutoFit/>
          </a:bodyPr>
          <a:lstStyle/>
          <a:p>
            <a:pPr algn="l">
              <a:lnSpc>
                <a:spcPts val="4199"/>
              </a:lnSpc>
            </a:pPr>
            <a:r>
              <a:rPr lang="en-US" b="true" sz="3499" spc="-104">
                <a:solidFill>
                  <a:srgbClr val="000000"/>
                </a:solidFill>
                <a:latin typeface="Aileron Bold"/>
                <a:ea typeface="Aileron Bold"/>
                <a:cs typeface="Aileron Bold"/>
                <a:sym typeface="Aileron Bold"/>
              </a:rPr>
              <a:t>JIKA KAMU MENJADI UMI DAN USAHA TIDAK LAKU DI MINGGU PERTAMA, APA YANG AKAN KAMU LAKUKAN?</a:t>
            </a:r>
          </a:p>
        </p:txBody>
      </p:sp>
      <p:sp>
        <p:nvSpPr>
          <p:cNvPr name="Freeform 8" id="8"/>
          <p:cNvSpPr/>
          <p:nvPr/>
        </p:nvSpPr>
        <p:spPr>
          <a:xfrm flipH="false" flipV="false" rot="0">
            <a:off x="558409" y="4784903"/>
            <a:ext cx="470291" cy="358597"/>
          </a:xfrm>
          <a:custGeom>
            <a:avLst/>
            <a:gdLst/>
            <a:ahLst/>
            <a:cxnLst/>
            <a:rect r="r" b="b" t="t" l="l"/>
            <a:pathLst>
              <a:path h="358597" w="470291">
                <a:moveTo>
                  <a:pt x="0" y="0"/>
                </a:moveTo>
                <a:lnTo>
                  <a:pt x="470291" y="0"/>
                </a:lnTo>
                <a:lnTo>
                  <a:pt x="470291" y="358597"/>
                </a:lnTo>
                <a:lnTo>
                  <a:pt x="0" y="358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63845" y="4695825"/>
            <a:ext cx="17792220" cy="1038225"/>
          </a:xfrm>
          <a:prstGeom prst="rect">
            <a:avLst/>
          </a:prstGeom>
        </p:spPr>
        <p:txBody>
          <a:bodyPr anchor="t" rtlCol="false" tIns="0" lIns="0" bIns="0" rIns="0">
            <a:spAutoFit/>
          </a:bodyPr>
          <a:lstStyle/>
          <a:p>
            <a:pPr algn="l">
              <a:lnSpc>
                <a:spcPts val="4079"/>
              </a:lnSpc>
            </a:pPr>
            <a:r>
              <a:rPr lang="en-US" b="true" sz="3399" spc="-101">
                <a:solidFill>
                  <a:srgbClr val="000000"/>
                </a:solidFill>
                <a:latin typeface="Aileron Bold"/>
                <a:ea typeface="Aileron Bold"/>
                <a:cs typeface="Aileron Bold"/>
                <a:sym typeface="Aileron Bold"/>
              </a:rPr>
              <a:t>BUATLAH SARAN IDE KREATIF LAIN YANG BISA KAMU BERIKAN KEPADA UMI UNTUK MENGEMBANGKAN USAHANYA!</a:t>
            </a:r>
          </a:p>
        </p:txBody>
      </p:sp>
      <p:sp>
        <p:nvSpPr>
          <p:cNvPr name="TextBox 10" id="10"/>
          <p:cNvSpPr txBox="true"/>
          <p:nvPr/>
        </p:nvSpPr>
        <p:spPr>
          <a:xfrm rot="0">
            <a:off x="1263845" y="5734050"/>
            <a:ext cx="15643343" cy="3505200"/>
          </a:xfrm>
          <a:prstGeom prst="rect">
            <a:avLst/>
          </a:prstGeom>
        </p:spPr>
        <p:txBody>
          <a:bodyPr anchor="t" rtlCol="false" tIns="0" lIns="0" bIns="0" rIns="0">
            <a:spAutoFit/>
          </a:bodyPr>
          <a:lstStyle/>
          <a:p>
            <a:pPr algn="l">
              <a:lnSpc>
                <a:spcPts val="3480"/>
              </a:lnSpc>
            </a:pPr>
            <a:r>
              <a:rPr lang="en-US" sz="2900" spc="-87">
                <a:solidFill>
                  <a:srgbClr val="000000"/>
                </a:solidFill>
                <a:latin typeface="Aileron"/>
                <a:ea typeface="Aileron"/>
                <a:cs typeface="Aileron"/>
                <a:sym typeface="Aileron"/>
              </a:rPr>
              <a:t>1. Varian Produk Baru (Inovasi Menu)</a:t>
            </a:r>
          </a:p>
          <a:p>
            <a:pPr algn="l">
              <a:lnSpc>
                <a:spcPts val="3480"/>
              </a:lnSpc>
            </a:pPr>
            <a:r>
              <a:rPr lang="en-US" sz="2900" spc="-87">
                <a:solidFill>
                  <a:srgbClr val="000000"/>
                </a:solidFill>
                <a:latin typeface="Aileron"/>
                <a:ea typeface="Aileron"/>
                <a:cs typeface="Aileron"/>
                <a:sym typeface="Aileron"/>
              </a:rPr>
              <a:t>2.Kemasan Unik </a:t>
            </a:r>
          </a:p>
          <a:p>
            <a:pPr algn="l">
              <a:lnSpc>
                <a:spcPts val="3480"/>
              </a:lnSpc>
            </a:pPr>
            <a:r>
              <a:rPr lang="en-US" sz="2900" spc="-87">
                <a:solidFill>
                  <a:srgbClr val="000000"/>
                </a:solidFill>
                <a:latin typeface="Aileron"/>
                <a:ea typeface="Aileron"/>
                <a:cs typeface="Aileron"/>
                <a:sym typeface="Aileron"/>
              </a:rPr>
              <a:t>3.Layanan Pesan Antar Sederhana</a:t>
            </a:r>
          </a:p>
          <a:p>
            <a:pPr algn="l">
              <a:lnSpc>
                <a:spcPts val="3480"/>
              </a:lnSpc>
            </a:pPr>
            <a:r>
              <a:rPr lang="en-US" sz="2900" spc="-87">
                <a:solidFill>
                  <a:srgbClr val="000000"/>
                </a:solidFill>
                <a:latin typeface="Aileron"/>
                <a:ea typeface="Aileron"/>
                <a:cs typeface="Aileron"/>
                <a:sym typeface="Aileron"/>
              </a:rPr>
              <a:t>4.Menjual Produk Sampingan</a:t>
            </a:r>
          </a:p>
          <a:p>
            <a:pPr algn="l">
              <a:lnSpc>
                <a:spcPts val="3480"/>
              </a:lnSpc>
            </a:pPr>
          </a:p>
          <a:p>
            <a:pPr algn="l">
              <a:lnSpc>
                <a:spcPts val="3480"/>
              </a:lnSpc>
            </a:pPr>
          </a:p>
          <a:p>
            <a:pPr algn="l">
              <a:lnSpc>
                <a:spcPts val="3480"/>
              </a:lnSpc>
            </a:pPr>
          </a:p>
          <a:p>
            <a:pPr algn="l">
              <a:lnSpc>
                <a:spcPts val="3480"/>
              </a:lnSpc>
            </a:pPr>
          </a:p>
        </p:txBody>
      </p:sp>
      <p:sp>
        <p:nvSpPr>
          <p:cNvPr name="Freeform 11" id="11"/>
          <p:cNvSpPr/>
          <p:nvPr/>
        </p:nvSpPr>
        <p:spPr>
          <a:xfrm flipH="false" flipV="false" rot="0">
            <a:off x="351038" y="7566203"/>
            <a:ext cx="470291" cy="358597"/>
          </a:xfrm>
          <a:custGeom>
            <a:avLst/>
            <a:gdLst/>
            <a:ahLst/>
            <a:cxnLst/>
            <a:rect r="r" b="b" t="t" l="l"/>
            <a:pathLst>
              <a:path h="358597" w="470291">
                <a:moveTo>
                  <a:pt x="0" y="0"/>
                </a:moveTo>
                <a:lnTo>
                  <a:pt x="470291" y="0"/>
                </a:lnTo>
                <a:lnTo>
                  <a:pt x="470291" y="358597"/>
                </a:lnTo>
                <a:lnTo>
                  <a:pt x="0" y="358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56474" y="7477125"/>
            <a:ext cx="17792220" cy="523875"/>
          </a:xfrm>
          <a:prstGeom prst="rect">
            <a:avLst/>
          </a:prstGeom>
        </p:spPr>
        <p:txBody>
          <a:bodyPr anchor="t" rtlCol="false" tIns="0" lIns="0" bIns="0" rIns="0">
            <a:spAutoFit/>
          </a:bodyPr>
          <a:lstStyle/>
          <a:p>
            <a:pPr algn="l">
              <a:lnSpc>
                <a:spcPts val="4079"/>
              </a:lnSpc>
            </a:pPr>
            <a:r>
              <a:rPr lang="en-US" b="true" sz="3399" spc="-101">
                <a:solidFill>
                  <a:srgbClr val="000000"/>
                </a:solidFill>
                <a:latin typeface="Aileron Bold"/>
                <a:ea typeface="Aileron Bold"/>
                <a:cs typeface="Aileron Bold"/>
                <a:sym typeface="Aileron Bold"/>
              </a:rPr>
              <a:t>BAGAIMANA UMI BISA MENJADI INSPIRASI BAGI WIRAUSAHA MUDA SEUMURANMU?</a:t>
            </a:r>
          </a:p>
        </p:txBody>
      </p:sp>
      <p:sp>
        <p:nvSpPr>
          <p:cNvPr name="TextBox 13" id="13"/>
          <p:cNvSpPr txBox="true"/>
          <p:nvPr/>
        </p:nvSpPr>
        <p:spPr>
          <a:xfrm rot="0">
            <a:off x="1028700" y="8201025"/>
            <a:ext cx="15643343" cy="876300"/>
          </a:xfrm>
          <a:prstGeom prst="rect">
            <a:avLst/>
          </a:prstGeom>
        </p:spPr>
        <p:txBody>
          <a:bodyPr anchor="t" rtlCol="false" tIns="0" lIns="0" bIns="0" rIns="0">
            <a:spAutoFit/>
          </a:bodyPr>
          <a:lstStyle/>
          <a:p>
            <a:pPr algn="l">
              <a:lnSpc>
                <a:spcPts val="3480"/>
              </a:lnSpc>
            </a:pPr>
            <a:r>
              <a:rPr lang="en-US" sz="2900" spc="-87">
                <a:solidFill>
                  <a:srgbClr val="000000"/>
                </a:solidFill>
                <a:latin typeface="Aileron"/>
                <a:ea typeface="Aileron"/>
                <a:cs typeface="Aileron"/>
                <a:sym typeface="Aileron"/>
              </a:rPr>
              <a:t>Umi bisa menjadi inspirasi yang kuat bagi wirausaha muda karena kisahnya menunjukkan bahwa kesuksesan tidak selalu ditentukan oleh usia, modal besar, atau tempat tinggal.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DAGuiODBNU4</dc:identifier>
  <dcterms:modified xsi:type="dcterms:W3CDTF">2011-08-01T06:04:30Z</dcterms:modified>
  <cp:revision>1</cp:revision>
  <dc:title>KELOMPOK 1</dc:title>
</cp:coreProperties>
</file>